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78"/>
  </p:notesMasterIdLst>
  <p:handoutMasterIdLst>
    <p:handoutMasterId r:id="rId79"/>
  </p:handoutMasterIdLst>
  <p:sldIdLst>
    <p:sldId id="300" r:id="rId5"/>
    <p:sldId id="260" r:id="rId6"/>
    <p:sldId id="263" r:id="rId7"/>
    <p:sldId id="303" r:id="rId8"/>
    <p:sldId id="639" r:id="rId9"/>
    <p:sldId id="265" r:id="rId10"/>
    <p:sldId id="261" r:id="rId11"/>
    <p:sldId id="641" r:id="rId12"/>
    <p:sldId id="637" r:id="rId13"/>
    <p:sldId id="626" r:id="rId14"/>
    <p:sldId id="310" r:id="rId15"/>
    <p:sldId id="660" r:id="rId16"/>
    <p:sldId id="642" r:id="rId17"/>
    <p:sldId id="640" r:id="rId18"/>
    <p:sldId id="629" r:id="rId19"/>
    <p:sldId id="312" r:id="rId20"/>
    <p:sldId id="314" r:id="rId21"/>
    <p:sldId id="661" r:id="rId22"/>
    <p:sldId id="643" r:id="rId23"/>
    <p:sldId id="631" r:id="rId24"/>
    <p:sldId id="633" r:id="rId25"/>
    <p:sldId id="316" r:id="rId26"/>
    <p:sldId id="306" r:id="rId27"/>
    <p:sldId id="662" r:id="rId28"/>
    <p:sldId id="644" r:id="rId29"/>
    <p:sldId id="657" r:id="rId30"/>
    <p:sldId id="656" r:id="rId31"/>
    <p:sldId id="659" r:id="rId32"/>
    <p:sldId id="658" r:id="rId33"/>
    <p:sldId id="262" r:id="rId34"/>
    <p:sldId id="319" r:id="rId35"/>
    <p:sldId id="663" r:id="rId36"/>
    <p:sldId id="320" r:id="rId37"/>
    <p:sldId id="645" r:id="rId38"/>
    <p:sldId id="321" r:id="rId39"/>
    <p:sldId id="325" r:id="rId40"/>
    <p:sldId id="327" r:id="rId41"/>
    <p:sldId id="654" r:id="rId42"/>
    <p:sldId id="635" r:id="rId43"/>
    <p:sldId id="664" r:id="rId44"/>
    <p:sldId id="648" r:id="rId45"/>
    <p:sldId id="649" r:id="rId46"/>
    <p:sldId id="670" r:id="rId47"/>
    <p:sldId id="651" r:id="rId48"/>
    <p:sldId id="650" r:id="rId49"/>
    <p:sldId id="334" r:id="rId50"/>
    <p:sldId id="336" r:id="rId51"/>
    <p:sldId id="331" r:id="rId52"/>
    <p:sldId id="337" r:id="rId53"/>
    <p:sldId id="666" r:id="rId54"/>
    <p:sldId id="338" r:id="rId55"/>
    <p:sldId id="652" r:id="rId56"/>
    <p:sldId id="609" r:id="rId57"/>
    <p:sldId id="610" r:id="rId58"/>
    <p:sldId id="611" r:id="rId59"/>
    <p:sldId id="612" r:id="rId60"/>
    <p:sldId id="613" r:id="rId61"/>
    <p:sldId id="614" r:id="rId62"/>
    <p:sldId id="615" r:id="rId63"/>
    <p:sldId id="616" r:id="rId64"/>
    <p:sldId id="617" r:id="rId65"/>
    <p:sldId id="618" r:id="rId66"/>
    <p:sldId id="636" r:id="rId67"/>
    <p:sldId id="620" r:id="rId68"/>
    <p:sldId id="621" r:id="rId69"/>
    <p:sldId id="622" r:id="rId70"/>
    <p:sldId id="623" r:id="rId71"/>
    <p:sldId id="667" r:id="rId72"/>
    <p:sldId id="653" r:id="rId73"/>
    <p:sldId id="668" r:id="rId74"/>
    <p:sldId id="266" r:id="rId75"/>
    <p:sldId id="669" r:id="rId76"/>
    <p:sldId id="272" r:id="rId77"/>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C5342A28-2390-49AC-8D6E-AF1F0D84A1DA}">
          <p14:sldIdLst>
            <p14:sldId id="300"/>
          </p14:sldIdLst>
        </p14:section>
        <p14:section name="Content Layouts" id="{9FAAE9DC-6B47-4489-8D39-F9B192C11667}">
          <p14:sldIdLst>
            <p14:sldId id="260"/>
            <p14:sldId id="263"/>
            <p14:sldId id="303"/>
            <p14:sldId id="639"/>
            <p14:sldId id="265"/>
            <p14:sldId id="261"/>
            <p14:sldId id="641"/>
            <p14:sldId id="637"/>
            <p14:sldId id="626"/>
            <p14:sldId id="310"/>
            <p14:sldId id="660"/>
            <p14:sldId id="642"/>
            <p14:sldId id="640"/>
            <p14:sldId id="629"/>
            <p14:sldId id="312"/>
            <p14:sldId id="314"/>
            <p14:sldId id="661"/>
            <p14:sldId id="643"/>
            <p14:sldId id="631"/>
            <p14:sldId id="633"/>
            <p14:sldId id="316"/>
            <p14:sldId id="306"/>
            <p14:sldId id="662"/>
            <p14:sldId id="644"/>
            <p14:sldId id="657"/>
            <p14:sldId id="656"/>
            <p14:sldId id="659"/>
            <p14:sldId id="658"/>
            <p14:sldId id="262"/>
            <p14:sldId id="319"/>
            <p14:sldId id="663"/>
            <p14:sldId id="320"/>
            <p14:sldId id="645"/>
            <p14:sldId id="321"/>
            <p14:sldId id="325"/>
            <p14:sldId id="327"/>
            <p14:sldId id="654"/>
            <p14:sldId id="635"/>
            <p14:sldId id="664"/>
            <p14:sldId id="648"/>
            <p14:sldId id="649"/>
            <p14:sldId id="670"/>
            <p14:sldId id="651"/>
            <p14:sldId id="650"/>
            <p14:sldId id="334"/>
            <p14:sldId id="336"/>
            <p14:sldId id="331"/>
            <p14:sldId id="337"/>
            <p14:sldId id="666"/>
            <p14:sldId id="338"/>
            <p14:sldId id="652"/>
            <p14:sldId id="609"/>
            <p14:sldId id="610"/>
            <p14:sldId id="611"/>
            <p14:sldId id="612"/>
            <p14:sldId id="613"/>
            <p14:sldId id="614"/>
            <p14:sldId id="615"/>
            <p14:sldId id="616"/>
            <p14:sldId id="617"/>
            <p14:sldId id="618"/>
            <p14:sldId id="636"/>
            <p14:sldId id="620"/>
            <p14:sldId id="621"/>
            <p14:sldId id="622"/>
            <p14:sldId id="623"/>
            <p14:sldId id="667"/>
            <p14:sldId id="653"/>
            <p14:sldId id="668"/>
            <p14:sldId id="266"/>
            <p14:sldId id="669"/>
            <p14:sldId id="272"/>
          </p14:sldIdLst>
        </p14:section>
        <p14:section name="Section Headers (or Alt. Title)" id="{1C13A149-C850-4041-9DC4-6AB9E8F360B0}">
          <p14:sldIdLst/>
        </p14:section>
        <p14:section name="Closing Slide" id="{43749174-0982-4D47-991C-15D33C33AAFE}">
          <p14:sldIdLst/>
        </p14:section>
        <p14:section name="Slide starters" id="{A9C746AC-6EA9-450E-BBE0-B0658637B2FF}">
          <p14:sldIdLst/>
        </p14:section>
      </p14:sectionLst>
    </p:ext>
    <p:ext uri="{EFAFB233-063F-42B5-8137-9DF3F51BA10A}">
      <p15:sldGuideLst xmlns:p15="http://schemas.microsoft.com/office/powerpoint/2012/main">
        <p15:guide id="1" orient="horz" pos="11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F8016"/>
    <a:srgbClr val="F2B411"/>
    <a:srgbClr val="B39AD0"/>
    <a:srgbClr val="008770"/>
    <a:srgbClr val="99D0C6"/>
    <a:srgbClr val="9ABCDB"/>
    <a:srgbClr val="A32A2E"/>
    <a:srgbClr val="D0D0CE"/>
    <a:srgbClr val="B1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3"/>
    <p:restoredTop sz="94652"/>
  </p:normalViewPr>
  <p:slideViewPr>
    <p:cSldViewPr snapToGrid="0">
      <p:cViewPr varScale="1">
        <p:scale>
          <a:sx n="90" d="100"/>
          <a:sy n="90" d="100"/>
        </p:scale>
        <p:origin x="1144" y="200"/>
      </p:cViewPr>
      <p:guideLst>
        <p:guide orient="horz" pos="1152"/>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pPr/>
              <a:t>‹#›</a:t>
            </a:fld>
            <a:endParaRPr lang="en-US"/>
          </a:p>
        </p:txBody>
      </p:sp>
      <p:sp>
        <p:nvSpPr>
          <p:cNvPr id="6" name="Date Placeholder 5">
            <a:extLst>
              <a:ext uri="{FF2B5EF4-FFF2-40B4-BE49-F238E27FC236}">
                <a16:creationId xmlns:a16="http://schemas.microsoft.com/office/drawing/2014/main"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pPr/>
              <a:t>10/30/18</a:t>
            </a:fld>
            <a:endParaRPr lang="en-US"/>
          </a:p>
        </p:txBody>
      </p:sp>
    </p:spTree>
    <p:extLst>
      <p:ext uri="{BB962C8B-B14F-4D97-AF65-F5344CB8AC3E}">
        <p14:creationId xmlns:p14="http://schemas.microsoft.com/office/powerpoint/2010/main"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pPr/>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pPr/>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p.crowdpurr.com/experienceViewer/QE5dLeq3dqbmZuGG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lstStyle/>
          <a:p>
            <a:pPr defTabSz="914311" eaLnBrk="0" fontAlgn="base" hangingPunct="0">
              <a:spcBef>
                <a:spcPct val="30000"/>
              </a:spcBef>
              <a:spcAft>
                <a:spcPct val="0"/>
              </a:spcAft>
              <a:defRPr/>
            </a:pPr>
            <a:endParaRPr lang="en-US" dirty="0">
              <a:latin typeface="Arial"/>
              <a:ea typeface="Arial Unicode MS"/>
            </a:endParaRPr>
          </a:p>
        </p:txBody>
      </p:sp>
      <p:sp>
        <p:nvSpPr>
          <p:cNvPr id="4" name="Slide Number Placeholder 3"/>
          <p:cNvSpPr>
            <a:spLocks noGrp="1"/>
          </p:cNvSpPr>
          <p:nvPr>
            <p:ph type="sldNum" sz="quarter" idx="10"/>
          </p:nvPr>
        </p:nvSpPr>
        <p:spPr/>
        <p:txBody>
          <a:bodyPr/>
          <a:lstStyle/>
          <a:p>
            <a:pPr>
              <a:defRPr/>
            </a:pPr>
            <a:fld id="{CFBA8873-2511-4549-9359-5F14CBFEAA8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170619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pPr/>
              <a:t>33</a:t>
            </a:fld>
            <a:endParaRPr lang="en-US"/>
          </a:p>
        </p:txBody>
      </p:sp>
    </p:spTree>
    <p:extLst>
      <p:ext uri="{BB962C8B-B14F-4D97-AF65-F5344CB8AC3E}">
        <p14:creationId xmlns:p14="http://schemas.microsoft.com/office/powerpoint/2010/main" val="186025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Presenter’s View: </a:t>
            </a:r>
            <a:r>
              <a:rPr lang="en-US" sz="1200" u="sng" kern="1200">
                <a:solidFill>
                  <a:schemeClr val="tx1"/>
                </a:solidFill>
                <a:effectLst/>
                <a:latin typeface="+mn-lt"/>
                <a:ea typeface="+mn-ea"/>
                <a:cs typeface="+mn-cs"/>
                <a:hlinkClick r:id="rId3"/>
              </a:rPr>
              <a:t>https://app.crowdpurr.com/experienceViewer/QE5dLeq3dqbmZuGGY</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pPr/>
              <a:t>72</a:t>
            </a:fld>
            <a:endParaRPr lang="en-US"/>
          </a:p>
        </p:txBody>
      </p:sp>
    </p:spTree>
    <p:extLst>
      <p:ext uri="{BB962C8B-B14F-4D97-AF65-F5344CB8AC3E}">
        <p14:creationId xmlns:p14="http://schemas.microsoft.com/office/powerpoint/2010/main" val="790257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BC4B5F-4801-1049-98FD-CF515D369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5029" t="18812" r="21358" b="7985"/>
          <a:stretch/>
        </p:blipFill>
        <p:spPr>
          <a:xfrm>
            <a:off x="6663559" y="0"/>
            <a:ext cx="5528441" cy="6858000"/>
          </a:xfrm>
          <a:prstGeom prst="rect">
            <a:avLst/>
          </a:prstGeom>
        </p:spPr>
      </p:pic>
      <p:sp>
        <p:nvSpPr>
          <p:cNvPr id="34" name="Rectangle 33">
            <a:extLst>
              <a:ext uri="{FF2B5EF4-FFF2-40B4-BE49-F238E27FC236}">
                <a16:creationId xmlns:a16="http://schemas.microsoft.com/office/drawing/2014/main" id="{EBC11542-902F-D24F-B83C-70B716ACBF47}"/>
              </a:ext>
            </a:extLst>
          </p:cNvPr>
          <p:cNvSpPr/>
          <p:nvPr userDrawn="1"/>
        </p:nvSpPr>
        <p:spPr>
          <a:xfrm>
            <a:off x="3880312" y="5486400"/>
            <a:ext cx="1371600" cy="137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3" name="Rectangle 32">
            <a:extLst>
              <a:ext uri="{FF2B5EF4-FFF2-40B4-BE49-F238E27FC236}">
                <a16:creationId xmlns:a16="http://schemas.microsoft.com/office/drawing/2014/main" id="{553A0B82-B774-A140-ACED-45329EC7F04D}"/>
              </a:ext>
            </a:extLst>
          </p:cNvPr>
          <p:cNvSpPr/>
          <p:nvPr userDrawn="1"/>
        </p:nvSpPr>
        <p:spPr>
          <a:xfrm>
            <a:off x="5289550" y="5486400"/>
            <a:ext cx="1371600" cy="137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7" name="Rectangle 6">
            <a:extLst>
              <a:ext uri="{FF2B5EF4-FFF2-40B4-BE49-F238E27FC236}">
                <a16:creationId xmlns:a16="http://schemas.microsoft.com/office/drawing/2014/main" id="{ADE4E8C6-7E59-D944-89BD-F00E00C18DBD}"/>
              </a:ext>
            </a:extLst>
          </p:cNvPr>
          <p:cNvSpPr/>
          <p:nvPr userDrawn="1"/>
        </p:nvSpPr>
        <p:spPr>
          <a:xfrm>
            <a:off x="3452037" y="3012558"/>
            <a:ext cx="3147237" cy="1091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5" name="Rectangle 14">
            <a:extLst>
              <a:ext uri="{FF2B5EF4-FFF2-40B4-BE49-F238E27FC236}">
                <a16:creationId xmlns:a16="http://schemas.microsoft.com/office/drawing/2014/main" id="{76CD895A-87E1-2148-AD24-E43F1AC956AC}"/>
              </a:ext>
            </a:extLst>
          </p:cNvPr>
          <p:cNvSpPr/>
          <p:nvPr userDrawn="1"/>
        </p:nvSpPr>
        <p:spPr>
          <a:xfrm>
            <a:off x="5293360" y="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6" name="Rectangle 15">
            <a:extLst>
              <a:ext uri="{FF2B5EF4-FFF2-40B4-BE49-F238E27FC236}">
                <a16:creationId xmlns:a16="http://schemas.microsoft.com/office/drawing/2014/main" id="{D98D1BFD-0226-254E-8E83-F6F8A8C0251B}"/>
              </a:ext>
            </a:extLst>
          </p:cNvPr>
          <p:cNvSpPr/>
          <p:nvPr userDrawn="1"/>
        </p:nvSpPr>
        <p:spPr>
          <a:xfrm>
            <a:off x="6667500" y="548640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7" name="Rectangle 16">
            <a:extLst>
              <a:ext uri="{FF2B5EF4-FFF2-40B4-BE49-F238E27FC236}">
                <a16:creationId xmlns:a16="http://schemas.microsoft.com/office/drawing/2014/main" id="{303E8AB1-19CD-A648-878B-2259237BD090}"/>
              </a:ext>
            </a:extLst>
          </p:cNvPr>
          <p:cNvSpPr/>
          <p:nvPr userDrawn="1"/>
        </p:nvSpPr>
        <p:spPr>
          <a:xfrm>
            <a:off x="10820400" y="5486400"/>
            <a:ext cx="13716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9" name="Rectangle 18">
            <a:extLst>
              <a:ext uri="{FF2B5EF4-FFF2-40B4-BE49-F238E27FC236}">
                <a16:creationId xmlns:a16="http://schemas.microsoft.com/office/drawing/2014/main" id="{CF4FF6DA-5192-7245-ABF7-DA08EFE5BB8F}"/>
              </a:ext>
            </a:extLst>
          </p:cNvPr>
          <p:cNvSpPr/>
          <p:nvPr/>
        </p:nvSpPr>
        <p:spPr>
          <a:xfrm>
            <a:off x="10821751" y="5490972"/>
            <a:ext cx="45719" cy="136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1" name="Rectangle 20">
            <a:extLst>
              <a:ext uri="{FF2B5EF4-FFF2-40B4-BE49-F238E27FC236}">
                <a16:creationId xmlns:a16="http://schemas.microsoft.com/office/drawing/2014/main" id="{0EB16C0E-043E-1949-854B-655124EDA222}"/>
              </a:ext>
            </a:extLst>
          </p:cNvPr>
          <p:cNvSpPr/>
          <p:nvPr/>
        </p:nvSpPr>
        <p:spPr>
          <a:xfrm>
            <a:off x="803827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2" name="Rectangle 21">
            <a:extLst>
              <a:ext uri="{FF2B5EF4-FFF2-40B4-BE49-F238E27FC236}">
                <a16:creationId xmlns:a16="http://schemas.microsoft.com/office/drawing/2014/main" id="{464F0CAB-6EEB-004E-94F9-AAAB6280C876}"/>
              </a:ext>
            </a:extLst>
          </p:cNvPr>
          <p:cNvSpPr/>
          <p:nvPr/>
        </p:nvSpPr>
        <p:spPr>
          <a:xfrm>
            <a:off x="664653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4" name="Rectangle 23">
            <a:extLst>
              <a:ext uri="{FF2B5EF4-FFF2-40B4-BE49-F238E27FC236}">
                <a16:creationId xmlns:a16="http://schemas.microsoft.com/office/drawing/2014/main" id="{C7F00F13-C659-F243-9F0F-6D7A87BD7E96}"/>
              </a:ext>
            </a:extLst>
          </p:cNvPr>
          <p:cNvSpPr/>
          <p:nvPr/>
        </p:nvSpPr>
        <p:spPr>
          <a:xfrm>
            <a:off x="525479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6" name="Rectangle 25">
            <a:extLst>
              <a:ext uri="{FF2B5EF4-FFF2-40B4-BE49-F238E27FC236}">
                <a16:creationId xmlns:a16="http://schemas.microsoft.com/office/drawing/2014/main" id="{45E95D05-FB85-3145-BFF2-6369ED7DA7F7}"/>
              </a:ext>
            </a:extLst>
          </p:cNvPr>
          <p:cNvSpPr/>
          <p:nvPr/>
        </p:nvSpPr>
        <p:spPr>
          <a:xfrm rot="5400000">
            <a:off x="8739851" y="-680976"/>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7" name="Rectangle 26">
            <a:extLst>
              <a:ext uri="{FF2B5EF4-FFF2-40B4-BE49-F238E27FC236}">
                <a16:creationId xmlns:a16="http://schemas.microsoft.com/office/drawing/2014/main" id="{8FEB2CE0-7BD6-9840-82F0-C21406DC2D92}"/>
              </a:ext>
            </a:extLst>
          </p:cNvPr>
          <p:cNvSpPr/>
          <p:nvPr/>
        </p:nvSpPr>
        <p:spPr>
          <a:xfrm rot="5400000">
            <a:off x="6073141" y="-614131"/>
            <a:ext cx="45719" cy="1219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8" name="Rectangle 27">
            <a:extLst>
              <a:ext uri="{FF2B5EF4-FFF2-40B4-BE49-F238E27FC236}">
                <a16:creationId xmlns:a16="http://schemas.microsoft.com/office/drawing/2014/main" id="{91749766-50E9-0B42-9549-D1A3EC25B2CD}"/>
              </a:ext>
            </a:extLst>
          </p:cNvPr>
          <p:cNvSpPr/>
          <p:nvPr/>
        </p:nvSpPr>
        <p:spPr>
          <a:xfrm>
            <a:off x="386305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9" name="Rectangle 28">
            <a:extLst>
              <a:ext uri="{FF2B5EF4-FFF2-40B4-BE49-F238E27FC236}">
                <a16:creationId xmlns:a16="http://schemas.microsoft.com/office/drawing/2014/main" id="{C083C7D1-2182-B243-9EE4-F321859EDB04}"/>
              </a:ext>
            </a:extLst>
          </p:cNvPr>
          <p:cNvSpPr/>
          <p:nvPr/>
        </p:nvSpPr>
        <p:spPr>
          <a:xfrm rot="5400000">
            <a:off x="4602192" y="-2071625"/>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0" name="Rectangle 29">
            <a:extLst>
              <a:ext uri="{FF2B5EF4-FFF2-40B4-BE49-F238E27FC236}">
                <a16:creationId xmlns:a16="http://schemas.microsoft.com/office/drawing/2014/main" id="{2222A3D9-6285-CD42-BC83-D271B7289A5F}"/>
              </a:ext>
            </a:extLst>
          </p:cNvPr>
          <p:cNvSpPr/>
          <p:nvPr userDrawn="1"/>
        </p:nvSpPr>
        <p:spPr>
          <a:xfrm>
            <a:off x="0" y="6252210"/>
            <a:ext cx="1965960"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
        <p:nvSpPr>
          <p:cNvPr id="31" name="Rectangle 30">
            <a:extLst>
              <a:ext uri="{FF2B5EF4-FFF2-40B4-BE49-F238E27FC236}">
                <a16:creationId xmlns:a16="http://schemas.microsoft.com/office/drawing/2014/main" id="{50D69A42-B814-4341-91D4-81CD852600A9}"/>
              </a:ext>
            </a:extLst>
          </p:cNvPr>
          <p:cNvSpPr/>
          <p:nvPr userDrawn="1"/>
        </p:nvSpPr>
        <p:spPr>
          <a:xfrm>
            <a:off x="403859" y="575310"/>
            <a:ext cx="4872333"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5" name="Rectangle 34">
            <a:extLst>
              <a:ext uri="{FF2B5EF4-FFF2-40B4-BE49-F238E27FC236}">
                <a16:creationId xmlns:a16="http://schemas.microsoft.com/office/drawing/2014/main" id="{C7ACA789-40C8-FB4B-899C-04D2403019B7}"/>
              </a:ext>
            </a:extLst>
          </p:cNvPr>
          <p:cNvSpPr/>
          <p:nvPr userDrawn="1"/>
        </p:nvSpPr>
        <p:spPr>
          <a:xfrm>
            <a:off x="6642907" y="1347354"/>
            <a:ext cx="1420437" cy="4139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5" name="Picture 4">
            <a:extLst>
              <a:ext uri="{FF2B5EF4-FFF2-40B4-BE49-F238E27FC236}">
                <a16:creationId xmlns:a16="http://schemas.microsoft.com/office/drawing/2014/main" id="{4CE143B5-0A6F-F246-854A-AA32DB5C34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0" y="1299210"/>
            <a:ext cx="3017520" cy="862149"/>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a:t>Month DD, YYYY</a:t>
            </a:r>
          </a:p>
        </p:txBody>
      </p:sp>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7351941" y="1828798"/>
            <a:ext cx="219456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185353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76758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v Days - Intro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C46E9-AF33-0D49-AA64-145A137F48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0106" t="24367" r="39303"/>
          <a:stretch/>
        </p:blipFill>
        <p:spPr>
          <a:xfrm>
            <a:off x="6669024" y="0"/>
            <a:ext cx="5522976" cy="6858000"/>
          </a:xfrm>
          <a:prstGeom prst="rect">
            <a:avLst/>
          </a:prstGeom>
        </p:spPr>
      </p:pic>
      <p:sp>
        <p:nvSpPr>
          <p:cNvPr id="5" name="Rectangle 4">
            <a:extLst>
              <a:ext uri="{FF2B5EF4-FFF2-40B4-BE49-F238E27FC236}">
                <a16:creationId xmlns:a16="http://schemas.microsoft.com/office/drawing/2014/main" id="{F9B253E1-1B16-9A4A-A142-C295A12D3FCC}"/>
              </a:ext>
            </a:extLst>
          </p:cNvPr>
          <p:cNvSpPr/>
          <p:nvPr userDrawn="1"/>
        </p:nvSpPr>
        <p:spPr>
          <a:xfrm>
            <a:off x="3880312" y="5486400"/>
            <a:ext cx="1371600" cy="137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6" name="Rectangle 5">
            <a:extLst>
              <a:ext uri="{FF2B5EF4-FFF2-40B4-BE49-F238E27FC236}">
                <a16:creationId xmlns:a16="http://schemas.microsoft.com/office/drawing/2014/main" id="{3BDA2790-D7E9-A940-8350-7EF4493EE287}"/>
              </a:ext>
            </a:extLst>
          </p:cNvPr>
          <p:cNvSpPr/>
          <p:nvPr userDrawn="1"/>
        </p:nvSpPr>
        <p:spPr>
          <a:xfrm>
            <a:off x="5289550" y="5486400"/>
            <a:ext cx="1371600" cy="137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8" name="Rectangle 7">
            <a:extLst>
              <a:ext uri="{FF2B5EF4-FFF2-40B4-BE49-F238E27FC236}">
                <a16:creationId xmlns:a16="http://schemas.microsoft.com/office/drawing/2014/main" id="{A840AFEB-4B77-DA43-ABDD-4AF8CB7DC4CB}"/>
              </a:ext>
            </a:extLst>
          </p:cNvPr>
          <p:cNvSpPr/>
          <p:nvPr userDrawn="1"/>
        </p:nvSpPr>
        <p:spPr>
          <a:xfrm>
            <a:off x="3452037" y="3012558"/>
            <a:ext cx="3147237" cy="1091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9" name="Rectangle 8">
            <a:extLst>
              <a:ext uri="{FF2B5EF4-FFF2-40B4-BE49-F238E27FC236}">
                <a16:creationId xmlns:a16="http://schemas.microsoft.com/office/drawing/2014/main" id="{8B2B0652-D1F3-B242-BB98-DA9A5A471032}"/>
              </a:ext>
            </a:extLst>
          </p:cNvPr>
          <p:cNvSpPr/>
          <p:nvPr userDrawn="1"/>
        </p:nvSpPr>
        <p:spPr>
          <a:xfrm>
            <a:off x="5293360" y="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0" name="Rectangle 9">
            <a:extLst>
              <a:ext uri="{FF2B5EF4-FFF2-40B4-BE49-F238E27FC236}">
                <a16:creationId xmlns:a16="http://schemas.microsoft.com/office/drawing/2014/main" id="{E5AADCDF-CD5F-7C44-8B17-FB54378E97F4}"/>
              </a:ext>
            </a:extLst>
          </p:cNvPr>
          <p:cNvSpPr/>
          <p:nvPr userDrawn="1"/>
        </p:nvSpPr>
        <p:spPr>
          <a:xfrm>
            <a:off x="6667500" y="548640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1" name="Rectangle 10">
            <a:extLst>
              <a:ext uri="{FF2B5EF4-FFF2-40B4-BE49-F238E27FC236}">
                <a16:creationId xmlns:a16="http://schemas.microsoft.com/office/drawing/2014/main" id="{FA86065E-14EB-0841-8A81-32519F7C52CB}"/>
              </a:ext>
            </a:extLst>
          </p:cNvPr>
          <p:cNvSpPr/>
          <p:nvPr userDrawn="1"/>
        </p:nvSpPr>
        <p:spPr>
          <a:xfrm>
            <a:off x="10820400" y="5486400"/>
            <a:ext cx="13716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2" name="Rectangle 11">
            <a:extLst>
              <a:ext uri="{FF2B5EF4-FFF2-40B4-BE49-F238E27FC236}">
                <a16:creationId xmlns:a16="http://schemas.microsoft.com/office/drawing/2014/main" id="{02ADFEA2-A226-3049-95C5-B1266E3988C4}"/>
              </a:ext>
            </a:extLst>
          </p:cNvPr>
          <p:cNvSpPr/>
          <p:nvPr userDrawn="1"/>
        </p:nvSpPr>
        <p:spPr>
          <a:xfrm>
            <a:off x="10821751" y="5490972"/>
            <a:ext cx="45719" cy="136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3" name="Rectangle 12">
            <a:extLst>
              <a:ext uri="{FF2B5EF4-FFF2-40B4-BE49-F238E27FC236}">
                <a16:creationId xmlns:a16="http://schemas.microsoft.com/office/drawing/2014/main" id="{BC60D2AA-069C-5441-B128-823378E9F00E}"/>
              </a:ext>
            </a:extLst>
          </p:cNvPr>
          <p:cNvSpPr/>
          <p:nvPr userDrawn="1"/>
        </p:nvSpPr>
        <p:spPr>
          <a:xfrm>
            <a:off x="803827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4" name="Rectangle 13">
            <a:extLst>
              <a:ext uri="{FF2B5EF4-FFF2-40B4-BE49-F238E27FC236}">
                <a16:creationId xmlns:a16="http://schemas.microsoft.com/office/drawing/2014/main" id="{220934DD-9606-7541-B89A-3432B489CEE8}"/>
              </a:ext>
            </a:extLst>
          </p:cNvPr>
          <p:cNvSpPr/>
          <p:nvPr userDrawn="1"/>
        </p:nvSpPr>
        <p:spPr>
          <a:xfrm>
            <a:off x="664653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5" name="Rectangle 14">
            <a:extLst>
              <a:ext uri="{FF2B5EF4-FFF2-40B4-BE49-F238E27FC236}">
                <a16:creationId xmlns:a16="http://schemas.microsoft.com/office/drawing/2014/main" id="{386EE1A4-9E6C-A449-A6E6-A450048FC17E}"/>
              </a:ext>
            </a:extLst>
          </p:cNvPr>
          <p:cNvSpPr/>
          <p:nvPr userDrawn="1"/>
        </p:nvSpPr>
        <p:spPr>
          <a:xfrm>
            <a:off x="525479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6" name="Rectangle 15">
            <a:extLst>
              <a:ext uri="{FF2B5EF4-FFF2-40B4-BE49-F238E27FC236}">
                <a16:creationId xmlns:a16="http://schemas.microsoft.com/office/drawing/2014/main" id="{5D6D6E1B-AE51-7C4D-A229-9C0C0612FC6B}"/>
              </a:ext>
            </a:extLst>
          </p:cNvPr>
          <p:cNvSpPr/>
          <p:nvPr userDrawn="1"/>
        </p:nvSpPr>
        <p:spPr>
          <a:xfrm rot="5400000">
            <a:off x="8739851" y="-680976"/>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7" name="Rectangle 16">
            <a:extLst>
              <a:ext uri="{FF2B5EF4-FFF2-40B4-BE49-F238E27FC236}">
                <a16:creationId xmlns:a16="http://schemas.microsoft.com/office/drawing/2014/main" id="{F29A15B8-115F-964B-BA6A-87DF88245C4A}"/>
              </a:ext>
            </a:extLst>
          </p:cNvPr>
          <p:cNvSpPr/>
          <p:nvPr userDrawn="1"/>
        </p:nvSpPr>
        <p:spPr>
          <a:xfrm rot="5400000">
            <a:off x="6073141" y="-614131"/>
            <a:ext cx="45719" cy="1219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8" name="Rectangle 17">
            <a:extLst>
              <a:ext uri="{FF2B5EF4-FFF2-40B4-BE49-F238E27FC236}">
                <a16:creationId xmlns:a16="http://schemas.microsoft.com/office/drawing/2014/main" id="{DFACBBE4-9856-5945-ACE2-1ABA04BBE7A2}"/>
              </a:ext>
            </a:extLst>
          </p:cNvPr>
          <p:cNvSpPr/>
          <p:nvPr userDrawn="1"/>
        </p:nvSpPr>
        <p:spPr>
          <a:xfrm>
            <a:off x="386305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9" name="Rectangle 18">
            <a:extLst>
              <a:ext uri="{FF2B5EF4-FFF2-40B4-BE49-F238E27FC236}">
                <a16:creationId xmlns:a16="http://schemas.microsoft.com/office/drawing/2014/main" id="{6E1D1B6C-C8A8-A94F-ACF0-6836950A16E3}"/>
              </a:ext>
            </a:extLst>
          </p:cNvPr>
          <p:cNvSpPr/>
          <p:nvPr userDrawn="1"/>
        </p:nvSpPr>
        <p:spPr>
          <a:xfrm rot="5400000">
            <a:off x="4602192" y="-2071625"/>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0" name="Rectangle 19">
            <a:extLst>
              <a:ext uri="{FF2B5EF4-FFF2-40B4-BE49-F238E27FC236}">
                <a16:creationId xmlns:a16="http://schemas.microsoft.com/office/drawing/2014/main" id="{0F71375D-EDDC-AC47-8805-D3B7E2EDF92B}"/>
              </a:ext>
            </a:extLst>
          </p:cNvPr>
          <p:cNvSpPr/>
          <p:nvPr userDrawn="1"/>
        </p:nvSpPr>
        <p:spPr>
          <a:xfrm>
            <a:off x="0" y="6252210"/>
            <a:ext cx="1965960"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21" name="Picture 20">
            <a:extLst>
              <a:ext uri="{FF2B5EF4-FFF2-40B4-BE49-F238E27FC236}">
                <a16:creationId xmlns:a16="http://schemas.microsoft.com/office/drawing/2014/main" id="{C86281FA-FEC9-B94F-A9F4-00EF5258D48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
        <p:nvSpPr>
          <p:cNvPr id="22" name="Rectangle 21">
            <a:extLst>
              <a:ext uri="{FF2B5EF4-FFF2-40B4-BE49-F238E27FC236}">
                <a16:creationId xmlns:a16="http://schemas.microsoft.com/office/drawing/2014/main" id="{2962D21F-4049-4B4B-9BB6-F09FB13D23D4}"/>
              </a:ext>
            </a:extLst>
          </p:cNvPr>
          <p:cNvSpPr/>
          <p:nvPr userDrawn="1"/>
        </p:nvSpPr>
        <p:spPr>
          <a:xfrm>
            <a:off x="403859" y="575310"/>
            <a:ext cx="4872333"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3" name="Rectangle 22">
            <a:extLst>
              <a:ext uri="{FF2B5EF4-FFF2-40B4-BE49-F238E27FC236}">
                <a16:creationId xmlns:a16="http://schemas.microsoft.com/office/drawing/2014/main" id="{787CE325-4014-5041-B8D3-1DD268BF8E5E}"/>
              </a:ext>
            </a:extLst>
          </p:cNvPr>
          <p:cNvSpPr/>
          <p:nvPr userDrawn="1"/>
        </p:nvSpPr>
        <p:spPr>
          <a:xfrm>
            <a:off x="6642907" y="1347354"/>
            <a:ext cx="1420437" cy="4139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24" name="Picture 23">
            <a:extLst>
              <a:ext uri="{FF2B5EF4-FFF2-40B4-BE49-F238E27FC236}">
                <a16:creationId xmlns:a16="http://schemas.microsoft.com/office/drawing/2014/main" id="{8FE3708A-99F7-BB47-9776-90C438BB44F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0" y="1299210"/>
            <a:ext cx="3017520" cy="862149"/>
          </a:xfrm>
          <a:prstGeom prst="rect">
            <a:avLst/>
          </a:prstGeom>
        </p:spPr>
      </p:pic>
      <p:sp>
        <p:nvSpPr>
          <p:cNvPr id="25" name="Title 1">
            <a:extLst>
              <a:ext uri="{FF2B5EF4-FFF2-40B4-BE49-F238E27FC236}">
                <a16:creationId xmlns:a16="http://schemas.microsoft.com/office/drawing/2014/main" id="{C0798520-5F89-3C47-8EFC-FBEA9E5D4F19}"/>
              </a:ext>
            </a:extLst>
          </p:cNvPr>
          <p:cNvSpPr>
            <a:spLocks noGrp="1"/>
          </p:cNvSpPr>
          <p:nvPr>
            <p:ph type="ctrTitle" hasCustomPrompt="1"/>
          </p:nvPr>
        </p:nvSpPr>
        <p:spPr bwMode="gray">
          <a:xfrm>
            <a:off x="495301" y="2171700"/>
            <a:ext cx="7440386" cy="2037635"/>
          </a:xfrm>
        </p:spPr>
        <p:txBody>
          <a:bodyPr anchor="b"/>
          <a:lstStyle>
            <a:lvl1pPr algn="l">
              <a:defRPr sz="4800"/>
            </a:lvl1pPr>
          </a:lstStyle>
          <a:p>
            <a:r>
              <a:rPr lang="en-US"/>
              <a:t>Insightful presentation title in sentence case</a:t>
            </a:r>
          </a:p>
        </p:txBody>
      </p:sp>
      <p:sp>
        <p:nvSpPr>
          <p:cNvPr id="26" name="Subtitle 2">
            <a:extLst>
              <a:ext uri="{FF2B5EF4-FFF2-40B4-BE49-F238E27FC236}">
                <a16:creationId xmlns:a16="http://schemas.microsoft.com/office/drawing/2014/main" id="{75BB76E2-4863-1540-A257-AA21A03A8BAF}"/>
              </a:ext>
            </a:extLst>
          </p:cNvPr>
          <p:cNvSpPr>
            <a:spLocks noGrp="1"/>
          </p:cNvSpPr>
          <p:nvPr>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27" name="Text Placeholder 10">
            <a:extLst>
              <a:ext uri="{FF2B5EF4-FFF2-40B4-BE49-F238E27FC236}">
                <a16:creationId xmlns:a16="http://schemas.microsoft.com/office/drawing/2014/main" id="{60150CAC-3A8C-A641-A23C-B49EAA8A28D9}"/>
              </a:ext>
            </a:extLst>
          </p:cNvPr>
          <p:cNvSpPr>
            <a:spLocks noGrp="1"/>
          </p:cNvSpPr>
          <p:nvPr>
            <p:ph type="body" sz="quarter" idx="13" hasCustomPrompt="1"/>
          </p:nvPr>
        </p:nvSpPr>
        <p:spPr bwMode="gray">
          <a:xfrm>
            <a:off x="495300" y="5033179"/>
            <a:ext cx="7440011" cy="702582"/>
          </a:xfrm>
        </p:spPr>
        <p:txBody>
          <a:bodyPr/>
          <a:lstStyle>
            <a:lvl1pPr>
              <a:defRPr>
                <a:solidFill>
                  <a:schemeClr val="tx1"/>
                </a:solidFill>
              </a:defRPr>
            </a:lvl1pPr>
          </a:lstStyle>
          <a:p>
            <a:pPr lvl="0"/>
            <a:r>
              <a:rPr lang="en-US"/>
              <a:t>Month DD, YYYY</a:t>
            </a:r>
          </a:p>
        </p:txBody>
      </p:sp>
    </p:spTree>
    <p:extLst>
      <p:ext uri="{BB962C8B-B14F-4D97-AF65-F5344CB8AC3E}">
        <p14:creationId xmlns:p14="http://schemas.microsoft.com/office/powerpoint/2010/main" val="1887675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419881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pPr/>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pic>
        <p:nvPicPr>
          <p:cNvPr id="6" name="Picture 5">
            <a:extLst>
              <a:ext uri="{FF2B5EF4-FFF2-40B4-BE49-F238E27FC236}">
                <a16:creationId xmlns:a16="http://schemas.microsoft.com/office/drawing/2014/main" id="{7D44A514-7D7A-EF41-B58B-7BA8AABBDD8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029" t="18812" r="21358" b="7985"/>
          <a:stretch/>
        </p:blipFill>
        <p:spPr>
          <a:xfrm>
            <a:off x="6663559" y="0"/>
            <a:ext cx="5528441" cy="6858000"/>
          </a:xfrm>
          <a:prstGeom prst="rect">
            <a:avLst/>
          </a:prstGeom>
        </p:spPr>
      </p:pic>
      <p:sp>
        <p:nvSpPr>
          <p:cNvPr id="8" name="Rectangle 7">
            <a:extLst>
              <a:ext uri="{FF2B5EF4-FFF2-40B4-BE49-F238E27FC236}">
                <a16:creationId xmlns:a16="http://schemas.microsoft.com/office/drawing/2014/main" id="{089D8C61-C066-2E4A-B26D-8A3D21E4E26A}"/>
              </a:ext>
            </a:extLst>
          </p:cNvPr>
          <p:cNvSpPr/>
          <p:nvPr userDrawn="1"/>
        </p:nvSpPr>
        <p:spPr>
          <a:xfrm>
            <a:off x="6677526" y="2755232"/>
            <a:ext cx="1371600" cy="27151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1" name="Rectangle 10">
            <a:extLst>
              <a:ext uri="{FF2B5EF4-FFF2-40B4-BE49-F238E27FC236}">
                <a16:creationId xmlns:a16="http://schemas.microsoft.com/office/drawing/2014/main" id="{AA35479F-EBE0-DC49-808B-3918D116B0E5}"/>
              </a:ext>
            </a:extLst>
          </p:cNvPr>
          <p:cNvSpPr/>
          <p:nvPr userDrawn="1"/>
        </p:nvSpPr>
        <p:spPr>
          <a:xfrm>
            <a:off x="6667500" y="548640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2" name="Rectangle 11">
            <a:extLst>
              <a:ext uri="{FF2B5EF4-FFF2-40B4-BE49-F238E27FC236}">
                <a16:creationId xmlns:a16="http://schemas.microsoft.com/office/drawing/2014/main" id="{468BE427-1700-1048-8C2E-6A50C33911C5}"/>
              </a:ext>
            </a:extLst>
          </p:cNvPr>
          <p:cNvSpPr/>
          <p:nvPr userDrawn="1"/>
        </p:nvSpPr>
        <p:spPr>
          <a:xfrm>
            <a:off x="10820400" y="5486400"/>
            <a:ext cx="13716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3" name="Rectangle 12">
            <a:extLst>
              <a:ext uri="{FF2B5EF4-FFF2-40B4-BE49-F238E27FC236}">
                <a16:creationId xmlns:a16="http://schemas.microsoft.com/office/drawing/2014/main" id="{EDDD5546-6FF8-A34A-B5D8-2816B3A9164A}"/>
              </a:ext>
            </a:extLst>
          </p:cNvPr>
          <p:cNvSpPr/>
          <p:nvPr userDrawn="1"/>
        </p:nvSpPr>
        <p:spPr>
          <a:xfrm>
            <a:off x="10821751" y="5490972"/>
            <a:ext cx="45719" cy="136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4" name="Rectangle 13">
            <a:extLst>
              <a:ext uri="{FF2B5EF4-FFF2-40B4-BE49-F238E27FC236}">
                <a16:creationId xmlns:a16="http://schemas.microsoft.com/office/drawing/2014/main" id="{7170EFDC-C1AC-FF49-96E8-CA4AF89C0ABE}"/>
              </a:ext>
            </a:extLst>
          </p:cNvPr>
          <p:cNvSpPr/>
          <p:nvPr userDrawn="1"/>
        </p:nvSpPr>
        <p:spPr>
          <a:xfrm>
            <a:off x="803827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5" name="Rectangle 14">
            <a:extLst>
              <a:ext uri="{FF2B5EF4-FFF2-40B4-BE49-F238E27FC236}">
                <a16:creationId xmlns:a16="http://schemas.microsoft.com/office/drawing/2014/main" id="{467A7013-B74B-EB43-9754-1050F348B6AC}"/>
              </a:ext>
            </a:extLst>
          </p:cNvPr>
          <p:cNvSpPr/>
          <p:nvPr userDrawn="1"/>
        </p:nvSpPr>
        <p:spPr>
          <a:xfrm rot="5400000">
            <a:off x="9387840" y="-33566"/>
            <a:ext cx="45719" cy="5562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6" name="Rectangle 15">
            <a:extLst>
              <a:ext uri="{FF2B5EF4-FFF2-40B4-BE49-F238E27FC236}">
                <a16:creationId xmlns:a16="http://schemas.microsoft.com/office/drawing/2014/main" id="{E2ED9988-989E-F144-86A4-1B5A9FE9801C}"/>
              </a:ext>
            </a:extLst>
          </p:cNvPr>
          <p:cNvSpPr/>
          <p:nvPr userDrawn="1"/>
        </p:nvSpPr>
        <p:spPr>
          <a:xfrm rot="5400000">
            <a:off x="9387841" y="2700571"/>
            <a:ext cx="45719" cy="5562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7" name="Rectangle 16">
            <a:extLst>
              <a:ext uri="{FF2B5EF4-FFF2-40B4-BE49-F238E27FC236}">
                <a16:creationId xmlns:a16="http://schemas.microsoft.com/office/drawing/2014/main" id="{B4CE6A4B-53D7-F64A-BAA9-16BECE9F9EB1}"/>
              </a:ext>
            </a:extLst>
          </p:cNvPr>
          <p:cNvSpPr/>
          <p:nvPr userDrawn="1"/>
        </p:nvSpPr>
        <p:spPr>
          <a:xfrm>
            <a:off x="664127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Tree>
    <p:extLst>
      <p:ext uri="{BB962C8B-B14F-4D97-AF65-F5344CB8AC3E}">
        <p14:creationId xmlns:p14="http://schemas.microsoft.com/office/powerpoint/2010/main" val="3641634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52E91AFD-C880-9D44-A3AB-615872EC7927}"/>
              </a:ext>
            </a:extLst>
          </p:cNvPr>
          <p:cNvSpPr>
            <a:spLocks noGrp="1"/>
          </p:cNvSpPr>
          <p:nvPr>
            <p:ph type="sldNum" sz="quarter" idx="11"/>
          </p:nvPr>
        </p:nvSpPr>
        <p:spPr/>
        <p:txBody>
          <a:bodyPr/>
          <a:lstStyle/>
          <a:p>
            <a:fld id="{3310D8EA-3107-4873-B9AB-DD7D3E79053A}" type="slidenum">
              <a:rPr lang="en-US" smtClean="0"/>
              <a:pPr/>
              <a:t>‹#›</a:t>
            </a:fld>
            <a:endParaRPr lang="en-US"/>
          </a:p>
        </p:txBody>
      </p:sp>
    </p:spTree>
    <p:extLst>
      <p:ext uri="{BB962C8B-B14F-4D97-AF65-F5344CB8AC3E}">
        <p14:creationId xmlns:p14="http://schemas.microsoft.com/office/powerpoint/2010/main" val="3505312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864602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66029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4939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9729712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Tree>
    <p:extLst>
      <p:ext uri="{BB962C8B-B14F-4D97-AF65-F5344CB8AC3E}">
        <p14:creationId xmlns:p14="http://schemas.microsoft.com/office/powerpoint/2010/main" val="3840638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Tel: 123-456-7890</a:t>
            </a:r>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v Days - Intro 3">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A6B35CF-D4A9-644D-AB21-7AB166FF6A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37" r="14082"/>
          <a:stretch/>
        </p:blipFill>
        <p:spPr>
          <a:xfrm>
            <a:off x="6672943" y="0"/>
            <a:ext cx="5519057" cy="6858000"/>
          </a:xfrm>
          <a:prstGeom prst="rect">
            <a:avLst/>
          </a:prstGeom>
        </p:spPr>
      </p:pic>
      <p:sp>
        <p:nvSpPr>
          <p:cNvPr id="5" name="Rectangle 4">
            <a:extLst>
              <a:ext uri="{FF2B5EF4-FFF2-40B4-BE49-F238E27FC236}">
                <a16:creationId xmlns:a16="http://schemas.microsoft.com/office/drawing/2014/main" id="{AC34FE6C-FAB3-B542-9C69-993DE6E2DF7D}"/>
              </a:ext>
            </a:extLst>
          </p:cNvPr>
          <p:cNvSpPr/>
          <p:nvPr userDrawn="1"/>
        </p:nvSpPr>
        <p:spPr>
          <a:xfrm>
            <a:off x="3880312" y="5486400"/>
            <a:ext cx="1371600" cy="137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6" name="Rectangle 5">
            <a:extLst>
              <a:ext uri="{FF2B5EF4-FFF2-40B4-BE49-F238E27FC236}">
                <a16:creationId xmlns:a16="http://schemas.microsoft.com/office/drawing/2014/main" id="{F353F041-7409-4947-8529-F7CB21B52F98}"/>
              </a:ext>
            </a:extLst>
          </p:cNvPr>
          <p:cNvSpPr/>
          <p:nvPr userDrawn="1"/>
        </p:nvSpPr>
        <p:spPr>
          <a:xfrm>
            <a:off x="5289550" y="5486400"/>
            <a:ext cx="1371600" cy="137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8" name="Rectangle 7">
            <a:extLst>
              <a:ext uri="{FF2B5EF4-FFF2-40B4-BE49-F238E27FC236}">
                <a16:creationId xmlns:a16="http://schemas.microsoft.com/office/drawing/2014/main" id="{15153EEC-22CC-7146-92E2-9FDC42A5C6B7}"/>
              </a:ext>
            </a:extLst>
          </p:cNvPr>
          <p:cNvSpPr/>
          <p:nvPr userDrawn="1"/>
        </p:nvSpPr>
        <p:spPr>
          <a:xfrm>
            <a:off x="3452037" y="3012558"/>
            <a:ext cx="3147237" cy="1091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9" name="Rectangle 8">
            <a:extLst>
              <a:ext uri="{FF2B5EF4-FFF2-40B4-BE49-F238E27FC236}">
                <a16:creationId xmlns:a16="http://schemas.microsoft.com/office/drawing/2014/main" id="{B6E6B815-A50B-154E-A0E5-4006922BE20D}"/>
              </a:ext>
            </a:extLst>
          </p:cNvPr>
          <p:cNvSpPr/>
          <p:nvPr userDrawn="1"/>
        </p:nvSpPr>
        <p:spPr>
          <a:xfrm>
            <a:off x="5293360" y="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0" name="Rectangle 9">
            <a:extLst>
              <a:ext uri="{FF2B5EF4-FFF2-40B4-BE49-F238E27FC236}">
                <a16:creationId xmlns:a16="http://schemas.microsoft.com/office/drawing/2014/main" id="{074DDE8B-FFF9-CD48-B923-6F70D24AE6E1}"/>
              </a:ext>
            </a:extLst>
          </p:cNvPr>
          <p:cNvSpPr/>
          <p:nvPr userDrawn="1"/>
        </p:nvSpPr>
        <p:spPr>
          <a:xfrm>
            <a:off x="6667500" y="5486400"/>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1" name="Rectangle 10">
            <a:extLst>
              <a:ext uri="{FF2B5EF4-FFF2-40B4-BE49-F238E27FC236}">
                <a16:creationId xmlns:a16="http://schemas.microsoft.com/office/drawing/2014/main" id="{0EE63BFB-231D-7047-ACE9-11E6422B764F}"/>
              </a:ext>
            </a:extLst>
          </p:cNvPr>
          <p:cNvSpPr/>
          <p:nvPr userDrawn="1"/>
        </p:nvSpPr>
        <p:spPr>
          <a:xfrm>
            <a:off x="10820400" y="5486400"/>
            <a:ext cx="13716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2" name="Rectangle 11">
            <a:extLst>
              <a:ext uri="{FF2B5EF4-FFF2-40B4-BE49-F238E27FC236}">
                <a16:creationId xmlns:a16="http://schemas.microsoft.com/office/drawing/2014/main" id="{580F2E8C-B645-F54B-9D0C-1FD9FE5AACE9}"/>
              </a:ext>
            </a:extLst>
          </p:cNvPr>
          <p:cNvSpPr/>
          <p:nvPr userDrawn="1"/>
        </p:nvSpPr>
        <p:spPr>
          <a:xfrm>
            <a:off x="10821751" y="5490972"/>
            <a:ext cx="45719" cy="1367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3" name="Rectangle 12">
            <a:extLst>
              <a:ext uri="{FF2B5EF4-FFF2-40B4-BE49-F238E27FC236}">
                <a16:creationId xmlns:a16="http://schemas.microsoft.com/office/drawing/2014/main" id="{CB9BF892-69E3-1C42-BEF0-256D43A95407}"/>
              </a:ext>
            </a:extLst>
          </p:cNvPr>
          <p:cNvSpPr/>
          <p:nvPr userDrawn="1"/>
        </p:nvSpPr>
        <p:spPr>
          <a:xfrm>
            <a:off x="803827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4" name="Rectangle 13">
            <a:extLst>
              <a:ext uri="{FF2B5EF4-FFF2-40B4-BE49-F238E27FC236}">
                <a16:creationId xmlns:a16="http://schemas.microsoft.com/office/drawing/2014/main" id="{25498A18-5430-3848-A2B9-5C3BFF3C425B}"/>
              </a:ext>
            </a:extLst>
          </p:cNvPr>
          <p:cNvSpPr/>
          <p:nvPr userDrawn="1"/>
        </p:nvSpPr>
        <p:spPr>
          <a:xfrm>
            <a:off x="664653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5" name="Rectangle 14">
            <a:extLst>
              <a:ext uri="{FF2B5EF4-FFF2-40B4-BE49-F238E27FC236}">
                <a16:creationId xmlns:a16="http://schemas.microsoft.com/office/drawing/2014/main" id="{38DDDDF3-96EF-AE4B-84AB-7DD3C76ED341}"/>
              </a:ext>
            </a:extLst>
          </p:cNvPr>
          <p:cNvSpPr/>
          <p:nvPr userDrawn="1"/>
        </p:nvSpPr>
        <p:spPr>
          <a:xfrm>
            <a:off x="525479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6" name="Rectangle 15">
            <a:extLst>
              <a:ext uri="{FF2B5EF4-FFF2-40B4-BE49-F238E27FC236}">
                <a16:creationId xmlns:a16="http://schemas.microsoft.com/office/drawing/2014/main" id="{59004FB7-D211-884C-985A-94A3A876D2DF}"/>
              </a:ext>
            </a:extLst>
          </p:cNvPr>
          <p:cNvSpPr/>
          <p:nvPr userDrawn="1"/>
        </p:nvSpPr>
        <p:spPr>
          <a:xfrm rot="5400000">
            <a:off x="8739851" y="-680976"/>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7" name="Rectangle 16">
            <a:extLst>
              <a:ext uri="{FF2B5EF4-FFF2-40B4-BE49-F238E27FC236}">
                <a16:creationId xmlns:a16="http://schemas.microsoft.com/office/drawing/2014/main" id="{39180A47-D702-234C-AC69-6B093D1365FC}"/>
              </a:ext>
            </a:extLst>
          </p:cNvPr>
          <p:cNvSpPr/>
          <p:nvPr userDrawn="1"/>
        </p:nvSpPr>
        <p:spPr>
          <a:xfrm rot="5400000">
            <a:off x="6073141" y="-614131"/>
            <a:ext cx="45719" cy="1219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8" name="Rectangle 17">
            <a:extLst>
              <a:ext uri="{FF2B5EF4-FFF2-40B4-BE49-F238E27FC236}">
                <a16:creationId xmlns:a16="http://schemas.microsoft.com/office/drawing/2014/main" id="{3157C79E-E913-E543-B20A-2976313D0138}"/>
              </a:ext>
            </a:extLst>
          </p:cNvPr>
          <p:cNvSpPr/>
          <p:nvPr userDrawn="1"/>
        </p:nvSpPr>
        <p:spPr>
          <a:xfrm>
            <a:off x="3863051" y="0"/>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9" name="Rectangle 18">
            <a:extLst>
              <a:ext uri="{FF2B5EF4-FFF2-40B4-BE49-F238E27FC236}">
                <a16:creationId xmlns:a16="http://schemas.microsoft.com/office/drawing/2014/main" id="{69EA3C2C-FDEA-0F46-8598-F9736BED51D6}"/>
              </a:ext>
            </a:extLst>
          </p:cNvPr>
          <p:cNvSpPr/>
          <p:nvPr userDrawn="1"/>
        </p:nvSpPr>
        <p:spPr>
          <a:xfrm rot="5400000">
            <a:off x="4602192" y="-2071625"/>
            <a:ext cx="462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0" name="Rectangle 19">
            <a:extLst>
              <a:ext uri="{FF2B5EF4-FFF2-40B4-BE49-F238E27FC236}">
                <a16:creationId xmlns:a16="http://schemas.microsoft.com/office/drawing/2014/main" id="{A003C478-104E-4042-A4B3-1836204F9994}"/>
              </a:ext>
            </a:extLst>
          </p:cNvPr>
          <p:cNvSpPr/>
          <p:nvPr userDrawn="1"/>
        </p:nvSpPr>
        <p:spPr>
          <a:xfrm>
            <a:off x="0" y="6252210"/>
            <a:ext cx="1965960"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21" name="Picture 20">
            <a:extLst>
              <a:ext uri="{FF2B5EF4-FFF2-40B4-BE49-F238E27FC236}">
                <a16:creationId xmlns:a16="http://schemas.microsoft.com/office/drawing/2014/main" id="{E2E30C1B-C873-794A-A4D5-02A3C59E843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353112" y="5795737"/>
            <a:ext cx="2186147" cy="667645"/>
          </a:xfrm>
          <a:prstGeom prst="rect">
            <a:avLst/>
          </a:prstGeom>
        </p:spPr>
      </p:pic>
      <p:sp>
        <p:nvSpPr>
          <p:cNvPr id="22" name="Rectangle 21">
            <a:extLst>
              <a:ext uri="{FF2B5EF4-FFF2-40B4-BE49-F238E27FC236}">
                <a16:creationId xmlns:a16="http://schemas.microsoft.com/office/drawing/2014/main" id="{DBDA6F43-4B19-7A48-87BF-899816F9FCD1}"/>
              </a:ext>
            </a:extLst>
          </p:cNvPr>
          <p:cNvSpPr/>
          <p:nvPr userDrawn="1"/>
        </p:nvSpPr>
        <p:spPr>
          <a:xfrm>
            <a:off x="403859" y="575310"/>
            <a:ext cx="4872333" cy="605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3" name="Rectangle 22">
            <a:extLst>
              <a:ext uri="{FF2B5EF4-FFF2-40B4-BE49-F238E27FC236}">
                <a16:creationId xmlns:a16="http://schemas.microsoft.com/office/drawing/2014/main" id="{474B145E-D6F9-8040-8894-12CE891CE7F3}"/>
              </a:ext>
            </a:extLst>
          </p:cNvPr>
          <p:cNvSpPr/>
          <p:nvPr userDrawn="1"/>
        </p:nvSpPr>
        <p:spPr>
          <a:xfrm>
            <a:off x="6642907" y="1347354"/>
            <a:ext cx="1420437" cy="4139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24" name="Picture 23">
            <a:extLst>
              <a:ext uri="{FF2B5EF4-FFF2-40B4-BE49-F238E27FC236}">
                <a16:creationId xmlns:a16="http://schemas.microsoft.com/office/drawing/2014/main" id="{614CDBDB-B46A-154C-B85B-914D32C8ACA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0" y="1299210"/>
            <a:ext cx="3017520" cy="862149"/>
          </a:xfrm>
          <a:prstGeom prst="rect">
            <a:avLst/>
          </a:prstGeom>
        </p:spPr>
      </p:pic>
      <p:sp>
        <p:nvSpPr>
          <p:cNvPr id="25" name="Title 1">
            <a:extLst>
              <a:ext uri="{FF2B5EF4-FFF2-40B4-BE49-F238E27FC236}">
                <a16:creationId xmlns:a16="http://schemas.microsoft.com/office/drawing/2014/main" id="{A03F4753-67B2-9B45-879C-9A683CB711E6}"/>
              </a:ext>
            </a:extLst>
          </p:cNvPr>
          <p:cNvSpPr>
            <a:spLocks noGrp="1"/>
          </p:cNvSpPr>
          <p:nvPr>
            <p:ph type="ctrTitle" hasCustomPrompt="1"/>
          </p:nvPr>
        </p:nvSpPr>
        <p:spPr bwMode="gray">
          <a:xfrm>
            <a:off x="495301" y="2171700"/>
            <a:ext cx="7440386" cy="2037635"/>
          </a:xfrm>
        </p:spPr>
        <p:txBody>
          <a:bodyPr anchor="b"/>
          <a:lstStyle>
            <a:lvl1pPr algn="l">
              <a:defRPr sz="4800"/>
            </a:lvl1pPr>
          </a:lstStyle>
          <a:p>
            <a:r>
              <a:rPr lang="en-US"/>
              <a:t>Insightful presentation title in sentence case</a:t>
            </a:r>
          </a:p>
        </p:txBody>
      </p:sp>
      <p:sp>
        <p:nvSpPr>
          <p:cNvPr id="26" name="Subtitle 2">
            <a:extLst>
              <a:ext uri="{FF2B5EF4-FFF2-40B4-BE49-F238E27FC236}">
                <a16:creationId xmlns:a16="http://schemas.microsoft.com/office/drawing/2014/main" id="{ABB90553-4F1A-D44A-A921-30DF995A1B03}"/>
              </a:ext>
            </a:extLst>
          </p:cNvPr>
          <p:cNvSpPr>
            <a:spLocks noGrp="1"/>
          </p:cNvSpPr>
          <p:nvPr>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27" name="Text Placeholder 10">
            <a:extLst>
              <a:ext uri="{FF2B5EF4-FFF2-40B4-BE49-F238E27FC236}">
                <a16:creationId xmlns:a16="http://schemas.microsoft.com/office/drawing/2014/main" id="{48C7AEBA-660A-4F49-8BCE-08C41A47191F}"/>
              </a:ext>
            </a:extLst>
          </p:cNvPr>
          <p:cNvSpPr>
            <a:spLocks noGrp="1"/>
          </p:cNvSpPr>
          <p:nvPr>
            <p:ph type="body" sz="quarter" idx="13" hasCustomPrompt="1"/>
          </p:nvPr>
        </p:nvSpPr>
        <p:spPr bwMode="gray">
          <a:xfrm>
            <a:off x="495300" y="5033179"/>
            <a:ext cx="7440011" cy="702582"/>
          </a:xfrm>
        </p:spPr>
        <p:txBody>
          <a:bodyPr/>
          <a:lstStyle>
            <a:lvl1pPr>
              <a:defRPr>
                <a:solidFill>
                  <a:schemeClr val="tx1"/>
                </a:solidFill>
              </a:defRPr>
            </a:lvl1pPr>
          </a:lstStyle>
          <a:p>
            <a:pPr lvl="0"/>
            <a:r>
              <a:rPr lang="en-US"/>
              <a:t>Month DD, YYYY</a:t>
            </a:r>
          </a:p>
        </p:txBody>
      </p:sp>
    </p:spTree>
    <p:extLst>
      <p:ext uri="{BB962C8B-B14F-4D97-AF65-F5344CB8AC3E}">
        <p14:creationId xmlns:p14="http://schemas.microsoft.com/office/powerpoint/2010/main" val="228292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8357813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17456676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32090339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50338039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1847354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1826161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16835840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11510102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218059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39029989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pPr/>
              <a:t>10/30/18</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31627288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20136785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sz="180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a:t>Click to edit Master title style</a:t>
            </a:r>
          </a:p>
        </p:txBody>
      </p:sp>
    </p:spTree>
    <p:extLst>
      <p:ext uri="{BB962C8B-B14F-4D97-AF65-F5344CB8AC3E}">
        <p14:creationId xmlns:p14="http://schemas.microsoft.com/office/powerpoint/2010/main" val="4283223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userDrawn="1"/>
        </p:nvSpPr>
        <p:spPr>
          <a:xfrm>
            <a:off x="6103899" y="1127797"/>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4" name="TextBox 3"/>
          <p:cNvSpPr txBox="1"/>
          <p:nvPr userDrawn="1"/>
        </p:nvSpPr>
        <p:spPr>
          <a:xfrm>
            <a:off x="1352209" y="1146751"/>
            <a:ext cx="12192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6" name="Title 1"/>
          <p:cNvSpPr>
            <a:spLocks noGrp="1"/>
          </p:cNvSpPr>
          <p:nvPr>
            <p:ph type="title"/>
          </p:nvPr>
        </p:nvSpPr>
        <p:spPr>
          <a:xfrm>
            <a:off x="609600" y="274639"/>
            <a:ext cx="10972800" cy="434975"/>
          </a:xfrm>
        </p:spPr>
        <p:txBody>
          <a:bodyPr/>
          <a:lstStyle/>
          <a:p>
            <a:r>
              <a:rPr lang="en-US" dirty="0"/>
              <a:t>Click to edit Master title style</a:t>
            </a:r>
          </a:p>
        </p:txBody>
      </p:sp>
    </p:spTree>
    <p:extLst>
      <p:ext uri="{BB962C8B-B14F-4D97-AF65-F5344CB8AC3E}">
        <p14:creationId xmlns:p14="http://schemas.microsoft.com/office/powerpoint/2010/main" val="28875010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pPr/>
              <a:t>10/30/18</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39353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pPr/>
              <a:t>10/30/18</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pPr/>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pPr/>
              <a:t>10/30/18</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pPr/>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166584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pPr/>
              <a:t>10/30/18</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48"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pPr/>
              <a:t>‹#›</a:t>
            </a:fld>
            <a:endParaRPr lang="en-US"/>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B688D-E130-6B4B-B95F-999C95E08F8A}"/>
              </a:ext>
            </a:extLst>
          </p:cNvPr>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9942196" y="453391"/>
            <a:ext cx="1960244" cy="560070"/>
          </a:xfrm>
          <a:prstGeom prst="rect">
            <a:avLst/>
          </a:prstGeom>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79" r:id="rId2"/>
    <p:sldLayoutId id="2147483880"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6" r:id="rId22"/>
    <p:sldLayoutId id="2147483883" r:id="rId23"/>
    <p:sldLayoutId id="2147483872" r:id="rId24"/>
    <p:sldLayoutId id="2147483873" r:id="rId25"/>
    <p:sldLayoutId id="2147483874" r:id="rId26"/>
    <p:sldLayoutId id="2147483875" r:id="rId27"/>
    <p:sldLayoutId id="2147483877" r:id="rId28"/>
    <p:sldLayoutId id="2147483878" r:id="rId29"/>
    <p:sldLayoutId id="2147483884" r:id="rId30"/>
    <p:sldLayoutId id="2147483885" r:id="rId31"/>
    <p:sldLayoutId id="2147483886" r:id="rId32"/>
    <p:sldLayoutId id="2147483887" r:id="rId33"/>
    <p:sldLayoutId id="2147483888" r:id="rId34"/>
    <p:sldLayoutId id="2147483889" r:id="rId35"/>
    <p:sldLayoutId id="2147483890" r:id="rId36"/>
    <p:sldLayoutId id="2147483891" r:id="rId37"/>
    <p:sldLayoutId id="2147483892" r:id="rId38"/>
    <p:sldLayoutId id="2147483893" r:id="rId39"/>
    <p:sldLayoutId id="2147483894" r:id="rId40"/>
    <p:sldLayoutId id="2147483895" r:id="rId41"/>
    <p:sldLayoutId id="2147483896" r:id="rId42"/>
    <p:sldLayoutId id="2147483897" r:id="rId43"/>
    <p:sldLayoutId id="2147483898" r:id="rId44"/>
    <p:sldLayoutId id="2147483900" r:id="rId45"/>
    <p:sldLayoutId id="2147483901" r:id="rId46"/>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Titanic.html" TargetMode="Externa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hyperlink" Target="Sonar.html" TargetMode="Externa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31.xml.rels><?xml version="1.0" encoding="UTF-8" standalone="yes"?>
<Relationships xmlns="http://schemas.openxmlformats.org/package/2006/relationships"><Relationship Id="rId3" Type="http://schemas.openxmlformats.org/officeDocument/2006/relationships/hyperlink" Target="dog_app.html" TargetMode="External"/><Relationship Id="rId2" Type="http://schemas.openxmlformats.org/officeDocument/2006/relationships/slideLayout" Target="../slideLayouts/slideLayout8.xml"/><Relationship Id="rId1" Type="http://schemas.openxmlformats.org/officeDocument/2006/relationships/tags" Target="../tags/tag2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slideLayout" Target="../slideLayouts/slideLayout8.xml"/><Relationship Id="rId1" Type="http://schemas.openxmlformats.org/officeDocument/2006/relationships/tags" Target="../tags/tag3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1.png"/><Relationship Id="rId4" Type="http://schemas.openxmlformats.org/officeDocument/2006/relationships/image" Target="../media/image52.tiff"/></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53.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9" Type="http://schemas.openxmlformats.org/officeDocument/2006/relationships/tags" Target="../tags/tag82.xml"/><Relationship Id="rId21" Type="http://schemas.openxmlformats.org/officeDocument/2006/relationships/tags" Target="../tags/tag64.xml"/><Relationship Id="rId34" Type="http://schemas.openxmlformats.org/officeDocument/2006/relationships/tags" Target="../tags/tag77.xml"/><Relationship Id="rId42" Type="http://schemas.openxmlformats.org/officeDocument/2006/relationships/tags" Target="../tags/tag85.xml"/><Relationship Id="rId47" Type="http://schemas.openxmlformats.org/officeDocument/2006/relationships/tags" Target="../tags/tag90.xml"/><Relationship Id="rId50" Type="http://schemas.openxmlformats.org/officeDocument/2006/relationships/tags" Target="../tags/tag93.xml"/><Relationship Id="rId7" Type="http://schemas.openxmlformats.org/officeDocument/2006/relationships/tags" Target="../tags/tag50.xml"/><Relationship Id="rId2" Type="http://schemas.openxmlformats.org/officeDocument/2006/relationships/tags" Target="../tags/tag45.xml"/><Relationship Id="rId16" Type="http://schemas.openxmlformats.org/officeDocument/2006/relationships/tags" Target="../tags/tag59.xml"/><Relationship Id="rId29" Type="http://schemas.openxmlformats.org/officeDocument/2006/relationships/tags" Target="../tags/tag72.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tags" Target="../tags/tag75.xml"/><Relationship Id="rId37" Type="http://schemas.openxmlformats.org/officeDocument/2006/relationships/tags" Target="../tags/tag80.xml"/><Relationship Id="rId40" Type="http://schemas.openxmlformats.org/officeDocument/2006/relationships/tags" Target="../tags/tag83.xml"/><Relationship Id="rId45" Type="http://schemas.openxmlformats.org/officeDocument/2006/relationships/tags" Target="../tags/tag88.xml"/><Relationship Id="rId53" Type="http://schemas.openxmlformats.org/officeDocument/2006/relationships/slideLayout" Target="../slideLayouts/slideLayout7.xml"/><Relationship Id="rId5" Type="http://schemas.openxmlformats.org/officeDocument/2006/relationships/tags" Target="../tags/tag48.xml"/><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4" Type="http://schemas.openxmlformats.org/officeDocument/2006/relationships/tags" Target="../tags/tag87.xml"/><Relationship Id="rId52" Type="http://schemas.openxmlformats.org/officeDocument/2006/relationships/tags" Target="../tags/tag95.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 Id="rId35" Type="http://schemas.openxmlformats.org/officeDocument/2006/relationships/tags" Target="../tags/tag78.xml"/><Relationship Id="rId43" Type="http://schemas.openxmlformats.org/officeDocument/2006/relationships/tags" Target="../tags/tag86.xml"/><Relationship Id="rId48" Type="http://schemas.openxmlformats.org/officeDocument/2006/relationships/tags" Target="../tags/tag91.xml"/><Relationship Id="rId8" Type="http://schemas.openxmlformats.org/officeDocument/2006/relationships/tags" Target="../tags/tag51.xml"/><Relationship Id="rId51" Type="http://schemas.openxmlformats.org/officeDocument/2006/relationships/tags" Target="../tags/tag94.xml"/><Relationship Id="rId3" Type="http://schemas.openxmlformats.org/officeDocument/2006/relationships/tags" Target="../tags/tag46.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33" Type="http://schemas.openxmlformats.org/officeDocument/2006/relationships/tags" Target="../tags/tag76.xml"/><Relationship Id="rId38" Type="http://schemas.openxmlformats.org/officeDocument/2006/relationships/tags" Target="../tags/tag81.xml"/><Relationship Id="rId46" Type="http://schemas.openxmlformats.org/officeDocument/2006/relationships/tags" Target="../tags/tag89.xml"/><Relationship Id="rId20" Type="http://schemas.openxmlformats.org/officeDocument/2006/relationships/tags" Target="../tags/tag63.xml"/><Relationship Id="rId41" Type="http://schemas.openxmlformats.org/officeDocument/2006/relationships/tags" Target="../tags/tag84.xml"/><Relationship Id="rId1" Type="http://schemas.openxmlformats.org/officeDocument/2006/relationships/tags" Target="../tags/tag44.xml"/><Relationship Id="rId6" Type="http://schemas.openxmlformats.org/officeDocument/2006/relationships/tags" Target="../tags/tag49.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36" Type="http://schemas.openxmlformats.org/officeDocument/2006/relationships/tags" Target="../tags/tag79.xml"/><Relationship Id="rId49" Type="http://schemas.openxmlformats.org/officeDocument/2006/relationships/tags" Target="../tags/tag92.xml"/></Relationships>
</file>

<file path=ppt/slides/_rels/slide54.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54.png"/><Relationship Id="rId5" Type="http://schemas.openxmlformats.org/officeDocument/2006/relationships/slideLayout" Target="../slideLayouts/slideLayout7.xml"/><Relationship Id="rId4" Type="http://schemas.openxmlformats.org/officeDocument/2006/relationships/tags" Target="../tags/tag99.xml"/></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102.xml"/><Relationship Id="rId7" Type="http://schemas.openxmlformats.org/officeDocument/2006/relationships/image" Target="../media/image56.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55.png"/><Relationship Id="rId5" Type="http://schemas.openxmlformats.org/officeDocument/2006/relationships/slideLayout" Target="../slideLayouts/slideLayout8.xml"/><Relationship Id="rId10" Type="http://schemas.openxmlformats.org/officeDocument/2006/relationships/image" Target="../media/image59.png"/><Relationship Id="rId4" Type="http://schemas.openxmlformats.org/officeDocument/2006/relationships/tags" Target="../tags/tag103.xml"/><Relationship Id="rId9"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8.xml"/><Relationship Id="rId1" Type="http://schemas.openxmlformats.org/officeDocument/2006/relationships/tags" Target="../tags/tag10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31.xml"/><Relationship Id="rId1" Type="http://schemas.openxmlformats.org/officeDocument/2006/relationships/tags" Target="../tags/tag105.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32.xml"/><Relationship Id="rId1" Type="http://schemas.openxmlformats.org/officeDocument/2006/relationships/tags" Target="../tags/tag10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3.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34.xml"/><Relationship Id="rId1" Type="http://schemas.openxmlformats.org/officeDocument/2006/relationships/tags" Target="../tags/tag108.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5.xml"/><Relationship Id="rId1" Type="http://schemas.openxmlformats.org/officeDocument/2006/relationships/tags" Target="../tags/tag109.xml"/><Relationship Id="rId4" Type="http://schemas.openxmlformats.org/officeDocument/2006/relationships/image" Target="../media/image70.jpe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slideLayout" Target="../slideLayouts/slideLayout36.xml"/><Relationship Id="rId1" Type="http://schemas.openxmlformats.org/officeDocument/2006/relationships/tags" Target="../tags/tag1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8.xml"/><Relationship Id="rId1" Type="http://schemas.openxmlformats.org/officeDocument/2006/relationships/tags" Target="../tags/tag11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39.xml"/><Relationship Id="rId1" Type="http://schemas.openxmlformats.org/officeDocument/2006/relationships/tags" Target="../tags/tag11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4.xml"/><Relationship Id="rId1" Type="http://schemas.openxmlformats.org/officeDocument/2006/relationships/tags" Target="../tags/tag11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41.xml"/><Relationship Id="rId1" Type="http://schemas.openxmlformats.org/officeDocument/2006/relationships/tags" Target="../tags/tag115.xml"/><Relationship Id="rId4" Type="http://schemas.openxmlformats.org/officeDocument/2006/relationships/hyperlink" Target="QuantumComputing.html" TargetMode="Externa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1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24.xml"/><Relationship Id="rId1" Type="http://schemas.openxmlformats.org/officeDocument/2006/relationships/tags" Target="../tags/tag11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19.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B311-9745-6448-8F79-E19DF6705D7B}"/>
              </a:ext>
            </a:extLst>
          </p:cNvPr>
          <p:cNvSpPr>
            <a:spLocks noGrp="1"/>
          </p:cNvSpPr>
          <p:nvPr>
            <p:ph type="ctrTitle"/>
          </p:nvPr>
        </p:nvSpPr>
        <p:spPr>
          <a:xfrm>
            <a:off x="410459" y="2375555"/>
            <a:ext cx="7526910" cy="815686"/>
          </a:xfrm>
        </p:spPr>
        <p:txBody>
          <a:bodyPr/>
          <a:lstStyle/>
          <a:p>
            <a:r>
              <a:rPr lang="en-US" sz="4400" dirty="0">
                <a:solidFill>
                  <a:schemeClr val="tx1"/>
                </a:solidFill>
              </a:rPr>
              <a:t>What is Artificial Intelligence?</a:t>
            </a:r>
          </a:p>
        </p:txBody>
      </p:sp>
      <p:sp>
        <p:nvSpPr>
          <p:cNvPr id="3" name="Subtitle 2">
            <a:extLst>
              <a:ext uri="{FF2B5EF4-FFF2-40B4-BE49-F238E27FC236}">
                <a16:creationId xmlns:a16="http://schemas.microsoft.com/office/drawing/2014/main" id="{2906FAD4-CE0C-A146-9FAA-F74CBCA48666}"/>
              </a:ext>
            </a:extLst>
          </p:cNvPr>
          <p:cNvSpPr>
            <a:spLocks noGrp="1"/>
          </p:cNvSpPr>
          <p:nvPr>
            <p:ph type="subTitle" idx="1"/>
          </p:nvPr>
        </p:nvSpPr>
        <p:spPr>
          <a:xfrm>
            <a:off x="419886" y="3887544"/>
            <a:ext cx="3756188" cy="863566"/>
          </a:xfrm>
        </p:spPr>
        <p:txBody>
          <a:bodyPr/>
          <a:lstStyle/>
          <a:p>
            <a:r>
              <a:rPr lang="en-US" dirty="0"/>
              <a:t>Chris </a:t>
            </a:r>
            <a:r>
              <a:rPr lang="en-US" dirty="0" err="1"/>
              <a:t>Hamling</a:t>
            </a:r>
            <a:endParaRPr lang="en-US" dirty="0"/>
          </a:p>
          <a:p>
            <a:r>
              <a:rPr lang="en-US" sz="1400" dirty="0"/>
              <a:t>AI Software Engineer – ATC AI/ML</a:t>
            </a:r>
          </a:p>
        </p:txBody>
      </p:sp>
      <p:sp>
        <p:nvSpPr>
          <p:cNvPr id="4" name="Text Placeholder 3">
            <a:extLst>
              <a:ext uri="{FF2B5EF4-FFF2-40B4-BE49-F238E27FC236}">
                <a16:creationId xmlns:a16="http://schemas.microsoft.com/office/drawing/2014/main" id="{30B4A136-8C9E-2248-8150-14418C26D4E6}"/>
              </a:ext>
            </a:extLst>
          </p:cNvPr>
          <p:cNvSpPr>
            <a:spLocks noGrp="1"/>
          </p:cNvSpPr>
          <p:nvPr>
            <p:ph type="body" sz="quarter" idx="13"/>
          </p:nvPr>
        </p:nvSpPr>
        <p:spPr>
          <a:xfrm>
            <a:off x="495300" y="5033179"/>
            <a:ext cx="7440011" cy="471150"/>
          </a:xfrm>
        </p:spPr>
        <p:txBody>
          <a:bodyPr/>
          <a:lstStyle/>
          <a:p>
            <a:r>
              <a:rPr lang="en-US" dirty="0"/>
              <a:t>October 31, 2018</a:t>
            </a:r>
          </a:p>
        </p:txBody>
      </p:sp>
      <p:pic>
        <p:nvPicPr>
          <p:cNvPr id="3074" name="Picture 2"/>
          <p:cNvPicPr>
            <a:picLocks noChangeAspect="1" noChangeArrowheads="1"/>
          </p:cNvPicPr>
          <p:nvPr/>
        </p:nvPicPr>
        <p:blipFill>
          <a:blip r:embed="rId2"/>
          <a:srcRect/>
          <a:stretch>
            <a:fillRect/>
          </a:stretch>
        </p:blipFill>
        <p:spPr bwMode="auto">
          <a:xfrm>
            <a:off x="6120665" y="3167406"/>
            <a:ext cx="1942394" cy="2295557"/>
          </a:xfrm>
          <a:prstGeom prst="rect">
            <a:avLst/>
          </a:prstGeom>
          <a:noFill/>
          <a:ln w="9525">
            <a:noFill/>
            <a:miter lim="800000"/>
            <a:headEnd/>
            <a:tailEnd/>
          </a:ln>
          <a:effectLst/>
        </p:spPr>
      </p:pic>
    </p:spTree>
    <p:extLst>
      <p:ext uri="{BB962C8B-B14F-4D97-AF65-F5344CB8AC3E}">
        <p14:creationId xmlns:p14="http://schemas.microsoft.com/office/powerpoint/2010/main" val="294827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8905875" cy="1074058"/>
          </a:xfrm>
        </p:spPr>
        <p:txBody>
          <a:bodyPr/>
          <a:lstStyle/>
          <a:p>
            <a:r>
              <a:rPr lang="en-US" dirty="0"/>
              <a:t>Terms and Definitions - What is Artificial Intelligence</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a:xfrm>
            <a:off x="5295900" y="6486982"/>
            <a:ext cx="5924549" cy="365125"/>
          </a:xfrm>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a:xfrm>
            <a:off x="11264900" y="6486982"/>
            <a:ext cx="542472" cy="365125"/>
          </a:xfrm>
        </p:spPr>
        <p:txBody>
          <a:bodyPr/>
          <a:lstStyle/>
          <a:p>
            <a:fld id="{3310D8EA-3107-4873-B9AB-DD7D3E79053A}" type="slidenum">
              <a:rPr lang="en-US" smtClean="0"/>
              <a:pPr/>
              <a:t>10</a:t>
            </a:fld>
            <a:endParaRPr lang="en-US"/>
          </a:p>
        </p:txBody>
      </p:sp>
      <p:sp>
        <p:nvSpPr>
          <p:cNvPr id="6" name="Text Placeholder 5">
            <a:extLst>
              <a:ext uri="{FF2B5EF4-FFF2-40B4-BE49-F238E27FC236}">
                <a16:creationId xmlns:a16="http://schemas.microsoft.com/office/drawing/2014/main" id="{2116A19D-C98C-4964-B173-140362556125}"/>
              </a:ext>
            </a:extLst>
          </p:cNvPr>
          <p:cNvSpPr>
            <a:spLocks noGrp="1"/>
          </p:cNvSpPr>
          <p:nvPr>
            <p:ph type="body" sz="quarter" idx="13"/>
          </p:nvPr>
        </p:nvSpPr>
        <p:spPr>
          <a:xfrm>
            <a:off x="495300" y="1118282"/>
            <a:ext cx="8144608" cy="492125"/>
          </a:xfrm>
        </p:spPr>
        <p:txBody>
          <a:bodyPr/>
          <a:lstStyle/>
          <a:p>
            <a:r>
              <a:rPr lang="en-US"/>
              <a:t>Data Centric View</a:t>
            </a:r>
          </a:p>
        </p:txBody>
      </p:sp>
      <p:pic>
        <p:nvPicPr>
          <p:cNvPr id="10" name="Picture 9">
            <a:extLst>
              <a:ext uri="{FF2B5EF4-FFF2-40B4-BE49-F238E27FC236}">
                <a16:creationId xmlns:a16="http://schemas.microsoft.com/office/drawing/2014/main" id="{738151A3-AB3F-B34B-BDD9-3CC9393B1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82" y="311728"/>
            <a:ext cx="11083636" cy="6234545"/>
          </a:xfrm>
          <a:prstGeom prst="rect">
            <a:avLst/>
          </a:prstGeom>
        </p:spPr>
      </p:pic>
      <p:sp>
        <p:nvSpPr>
          <p:cNvPr id="11" name="TextBox 10">
            <a:extLst>
              <a:ext uri="{FF2B5EF4-FFF2-40B4-BE49-F238E27FC236}">
                <a16:creationId xmlns:a16="http://schemas.microsoft.com/office/drawing/2014/main" id="{01759693-B082-8446-8E71-DCEF6740D0B0}"/>
              </a:ext>
            </a:extLst>
          </p:cNvPr>
          <p:cNvSpPr txBox="1"/>
          <p:nvPr/>
        </p:nvSpPr>
        <p:spPr>
          <a:xfrm>
            <a:off x="2560320" y="5636177"/>
            <a:ext cx="1673629" cy="276999"/>
          </a:xfrm>
          <a:prstGeom prst="rect">
            <a:avLst/>
          </a:prstGeom>
          <a:noFill/>
        </p:spPr>
        <p:txBody>
          <a:bodyPr wrap="square" rtlCol="0" anchor="ctr">
            <a:spAutoFit/>
          </a:bodyPr>
          <a:lstStyle/>
          <a:p>
            <a:r>
              <a:rPr lang="en-US" sz="1200" dirty="0"/>
              <a:t>RDBMs</a:t>
            </a:r>
          </a:p>
        </p:txBody>
      </p:sp>
      <p:sp>
        <p:nvSpPr>
          <p:cNvPr id="12" name="TextBox 11">
            <a:extLst>
              <a:ext uri="{FF2B5EF4-FFF2-40B4-BE49-F238E27FC236}">
                <a16:creationId xmlns:a16="http://schemas.microsoft.com/office/drawing/2014/main" id="{DFD3A1AE-95B2-7F48-8AA2-4CB4940964DB}"/>
              </a:ext>
            </a:extLst>
          </p:cNvPr>
          <p:cNvSpPr txBox="1"/>
          <p:nvPr/>
        </p:nvSpPr>
        <p:spPr>
          <a:xfrm>
            <a:off x="3031477" y="5363691"/>
            <a:ext cx="2615944" cy="276999"/>
          </a:xfrm>
          <a:prstGeom prst="rect">
            <a:avLst/>
          </a:prstGeom>
          <a:noFill/>
        </p:spPr>
        <p:txBody>
          <a:bodyPr wrap="square" rtlCol="0" anchor="ctr">
            <a:spAutoFit/>
          </a:bodyPr>
          <a:lstStyle/>
          <a:p>
            <a:r>
              <a:rPr lang="en-US" sz="1200" dirty="0"/>
              <a:t>Information Integration</a:t>
            </a:r>
          </a:p>
        </p:txBody>
      </p:sp>
      <p:sp>
        <p:nvSpPr>
          <p:cNvPr id="13" name="TextBox 12">
            <a:extLst>
              <a:ext uri="{FF2B5EF4-FFF2-40B4-BE49-F238E27FC236}">
                <a16:creationId xmlns:a16="http://schemas.microsoft.com/office/drawing/2014/main" id="{42B21335-D33B-A146-8042-AAA6F5E2D485}"/>
              </a:ext>
            </a:extLst>
          </p:cNvPr>
          <p:cNvSpPr txBox="1"/>
          <p:nvPr/>
        </p:nvSpPr>
        <p:spPr>
          <a:xfrm>
            <a:off x="3502635" y="5091211"/>
            <a:ext cx="1673629" cy="276999"/>
          </a:xfrm>
          <a:prstGeom prst="rect">
            <a:avLst/>
          </a:prstGeom>
          <a:noFill/>
        </p:spPr>
        <p:txBody>
          <a:bodyPr wrap="square" rtlCol="0" anchor="ctr">
            <a:spAutoFit/>
          </a:bodyPr>
          <a:lstStyle/>
          <a:p>
            <a:r>
              <a:rPr lang="en-US" sz="1200" dirty="0"/>
              <a:t>ECM</a:t>
            </a:r>
          </a:p>
        </p:txBody>
      </p:sp>
      <p:sp>
        <p:nvSpPr>
          <p:cNvPr id="14" name="TextBox 13">
            <a:extLst>
              <a:ext uri="{FF2B5EF4-FFF2-40B4-BE49-F238E27FC236}">
                <a16:creationId xmlns:a16="http://schemas.microsoft.com/office/drawing/2014/main" id="{4F9B6258-5D70-EA4F-9C43-8A452E5A27F5}"/>
              </a:ext>
            </a:extLst>
          </p:cNvPr>
          <p:cNvSpPr txBox="1"/>
          <p:nvPr/>
        </p:nvSpPr>
        <p:spPr>
          <a:xfrm>
            <a:off x="3973791" y="4818731"/>
            <a:ext cx="2355786" cy="276999"/>
          </a:xfrm>
          <a:prstGeom prst="rect">
            <a:avLst/>
          </a:prstGeom>
          <a:noFill/>
        </p:spPr>
        <p:txBody>
          <a:bodyPr wrap="square" rtlCol="0" anchor="ctr">
            <a:spAutoFit/>
          </a:bodyPr>
          <a:lstStyle/>
          <a:p>
            <a:r>
              <a:rPr lang="en-US" sz="1200" dirty="0"/>
              <a:t>Big Data Platforms</a:t>
            </a:r>
          </a:p>
        </p:txBody>
      </p:sp>
      <p:sp>
        <p:nvSpPr>
          <p:cNvPr id="15" name="TextBox 14">
            <a:extLst>
              <a:ext uri="{FF2B5EF4-FFF2-40B4-BE49-F238E27FC236}">
                <a16:creationId xmlns:a16="http://schemas.microsoft.com/office/drawing/2014/main" id="{700339F7-30EF-7245-97F3-8A1D7E65A013}"/>
              </a:ext>
            </a:extLst>
          </p:cNvPr>
          <p:cNvSpPr txBox="1"/>
          <p:nvPr/>
        </p:nvSpPr>
        <p:spPr>
          <a:xfrm>
            <a:off x="4444949" y="4546251"/>
            <a:ext cx="1972476" cy="276999"/>
          </a:xfrm>
          <a:prstGeom prst="rect">
            <a:avLst/>
          </a:prstGeom>
          <a:noFill/>
        </p:spPr>
        <p:txBody>
          <a:bodyPr wrap="square" rtlCol="0" anchor="ctr">
            <a:spAutoFit/>
          </a:bodyPr>
          <a:lstStyle/>
          <a:p>
            <a:r>
              <a:rPr lang="en-US" sz="1200" dirty="0"/>
              <a:t>Standard Reports</a:t>
            </a:r>
          </a:p>
        </p:txBody>
      </p:sp>
      <p:sp>
        <p:nvSpPr>
          <p:cNvPr id="16" name="TextBox 15">
            <a:extLst>
              <a:ext uri="{FF2B5EF4-FFF2-40B4-BE49-F238E27FC236}">
                <a16:creationId xmlns:a16="http://schemas.microsoft.com/office/drawing/2014/main" id="{9CBB75B2-D74B-8547-BC3C-4410BE278956}"/>
              </a:ext>
            </a:extLst>
          </p:cNvPr>
          <p:cNvSpPr txBox="1"/>
          <p:nvPr/>
        </p:nvSpPr>
        <p:spPr>
          <a:xfrm>
            <a:off x="4916106" y="4273771"/>
            <a:ext cx="1673629" cy="276999"/>
          </a:xfrm>
          <a:prstGeom prst="rect">
            <a:avLst/>
          </a:prstGeom>
          <a:noFill/>
        </p:spPr>
        <p:txBody>
          <a:bodyPr wrap="square" rtlCol="0" anchor="ctr">
            <a:spAutoFit/>
          </a:bodyPr>
          <a:lstStyle/>
          <a:p>
            <a:r>
              <a:rPr lang="en-US" sz="1200" dirty="0"/>
              <a:t>Ad Hoc Reports</a:t>
            </a:r>
          </a:p>
        </p:txBody>
      </p:sp>
      <p:sp>
        <p:nvSpPr>
          <p:cNvPr id="18" name="TextBox 17">
            <a:extLst>
              <a:ext uri="{FF2B5EF4-FFF2-40B4-BE49-F238E27FC236}">
                <a16:creationId xmlns:a16="http://schemas.microsoft.com/office/drawing/2014/main" id="{3DBAEAEF-8533-3946-906C-763DA0B05C9D}"/>
              </a:ext>
            </a:extLst>
          </p:cNvPr>
          <p:cNvSpPr txBox="1"/>
          <p:nvPr/>
        </p:nvSpPr>
        <p:spPr>
          <a:xfrm>
            <a:off x="5387264" y="4001291"/>
            <a:ext cx="1673629" cy="276999"/>
          </a:xfrm>
          <a:prstGeom prst="rect">
            <a:avLst/>
          </a:prstGeom>
          <a:noFill/>
        </p:spPr>
        <p:txBody>
          <a:bodyPr wrap="square" rtlCol="0" anchor="ctr">
            <a:spAutoFit/>
          </a:bodyPr>
          <a:lstStyle/>
          <a:p>
            <a:r>
              <a:rPr lang="en-US" sz="1200" dirty="0"/>
              <a:t>Drilldown Query</a:t>
            </a:r>
          </a:p>
        </p:txBody>
      </p:sp>
      <p:sp>
        <p:nvSpPr>
          <p:cNvPr id="19" name="TextBox 18">
            <a:extLst>
              <a:ext uri="{FF2B5EF4-FFF2-40B4-BE49-F238E27FC236}">
                <a16:creationId xmlns:a16="http://schemas.microsoft.com/office/drawing/2014/main" id="{3F689C0B-40FE-E142-A2C7-C48829DDF2D0}"/>
              </a:ext>
            </a:extLst>
          </p:cNvPr>
          <p:cNvSpPr txBox="1"/>
          <p:nvPr/>
        </p:nvSpPr>
        <p:spPr>
          <a:xfrm>
            <a:off x="5858421" y="3728811"/>
            <a:ext cx="1673629" cy="276999"/>
          </a:xfrm>
          <a:prstGeom prst="rect">
            <a:avLst/>
          </a:prstGeom>
          <a:noFill/>
        </p:spPr>
        <p:txBody>
          <a:bodyPr wrap="square" rtlCol="0" anchor="ctr">
            <a:spAutoFit/>
          </a:bodyPr>
          <a:lstStyle/>
          <a:p>
            <a:r>
              <a:rPr lang="en-US" sz="1200" dirty="0"/>
              <a:t>Alerts</a:t>
            </a:r>
          </a:p>
        </p:txBody>
      </p:sp>
      <p:sp>
        <p:nvSpPr>
          <p:cNvPr id="20" name="TextBox 19">
            <a:extLst>
              <a:ext uri="{FF2B5EF4-FFF2-40B4-BE49-F238E27FC236}">
                <a16:creationId xmlns:a16="http://schemas.microsoft.com/office/drawing/2014/main" id="{7DD9F8F8-9D33-A34C-9B42-6AE2568C77E8}"/>
              </a:ext>
            </a:extLst>
          </p:cNvPr>
          <p:cNvSpPr txBox="1"/>
          <p:nvPr/>
        </p:nvSpPr>
        <p:spPr>
          <a:xfrm>
            <a:off x="6329578" y="3456331"/>
            <a:ext cx="2448662" cy="276999"/>
          </a:xfrm>
          <a:prstGeom prst="rect">
            <a:avLst/>
          </a:prstGeom>
          <a:noFill/>
        </p:spPr>
        <p:txBody>
          <a:bodyPr wrap="square" rtlCol="0" anchor="ctr">
            <a:spAutoFit/>
          </a:bodyPr>
          <a:lstStyle/>
          <a:p>
            <a:r>
              <a:rPr lang="en-US" sz="1200" dirty="0"/>
              <a:t>Statistical Analysis</a:t>
            </a:r>
          </a:p>
        </p:txBody>
      </p:sp>
      <p:sp>
        <p:nvSpPr>
          <p:cNvPr id="21" name="TextBox 20">
            <a:extLst>
              <a:ext uri="{FF2B5EF4-FFF2-40B4-BE49-F238E27FC236}">
                <a16:creationId xmlns:a16="http://schemas.microsoft.com/office/drawing/2014/main" id="{A5F64C37-436F-A347-9E9A-B410CD35C5C9}"/>
              </a:ext>
            </a:extLst>
          </p:cNvPr>
          <p:cNvSpPr txBox="1"/>
          <p:nvPr/>
        </p:nvSpPr>
        <p:spPr>
          <a:xfrm>
            <a:off x="6800735" y="3183851"/>
            <a:ext cx="1660513" cy="276999"/>
          </a:xfrm>
          <a:prstGeom prst="rect">
            <a:avLst/>
          </a:prstGeom>
          <a:noFill/>
        </p:spPr>
        <p:txBody>
          <a:bodyPr wrap="square" rtlCol="0" anchor="ctr">
            <a:spAutoFit/>
          </a:bodyPr>
          <a:lstStyle/>
          <a:p>
            <a:r>
              <a:rPr lang="en-US" sz="1200" dirty="0"/>
              <a:t>Forecasting</a:t>
            </a:r>
          </a:p>
        </p:txBody>
      </p:sp>
      <p:sp>
        <p:nvSpPr>
          <p:cNvPr id="22" name="TextBox 21">
            <a:extLst>
              <a:ext uri="{FF2B5EF4-FFF2-40B4-BE49-F238E27FC236}">
                <a16:creationId xmlns:a16="http://schemas.microsoft.com/office/drawing/2014/main" id="{316301D0-381F-7C4F-B9EE-059855EA5A13}"/>
              </a:ext>
            </a:extLst>
          </p:cNvPr>
          <p:cNvSpPr txBox="1"/>
          <p:nvPr/>
        </p:nvSpPr>
        <p:spPr>
          <a:xfrm>
            <a:off x="7271893" y="2911371"/>
            <a:ext cx="2355791" cy="276999"/>
          </a:xfrm>
          <a:prstGeom prst="rect">
            <a:avLst/>
          </a:prstGeom>
          <a:noFill/>
        </p:spPr>
        <p:txBody>
          <a:bodyPr wrap="square" rtlCol="0" anchor="ctr">
            <a:spAutoFit/>
          </a:bodyPr>
          <a:lstStyle/>
          <a:p>
            <a:r>
              <a:rPr lang="en-US" sz="1200" dirty="0"/>
              <a:t>Predictive Modeling</a:t>
            </a:r>
          </a:p>
        </p:txBody>
      </p:sp>
      <p:sp>
        <p:nvSpPr>
          <p:cNvPr id="23" name="TextBox 22">
            <a:extLst>
              <a:ext uri="{FF2B5EF4-FFF2-40B4-BE49-F238E27FC236}">
                <a16:creationId xmlns:a16="http://schemas.microsoft.com/office/drawing/2014/main" id="{5EBA37F1-80B8-FA4D-B3AE-11B521583FC9}"/>
              </a:ext>
            </a:extLst>
          </p:cNvPr>
          <p:cNvSpPr txBox="1"/>
          <p:nvPr/>
        </p:nvSpPr>
        <p:spPr>
          <a:xfrm>
            <a:off x="7743050" y="2638891"/>
            <a:ext cx="1673629" cy="276999"/>
          </a:xfrm>
          <a:prstGeom prst="rect">
            <a:avLst/>
          </a:prstGeom>
          <a:noFill/>
        </p:spPr>
        <p:txBody>
          <a:bodyPr wrap="square" rtlCol="0" anchor="ctr">
            <a:spAutoFit/>
          </a:bodyPr>
          <a:lstStyle/>
          <a:p>
            <a:r>
              <a:rPr lang="en-US" sz="1200" dirty="0"/>
              <a:t>Rules</a:t>
            </a:r>
          </a:p>
        </p:txBody>
      </p:sp>
      <p:sp>
        <p:nvSpPr>
          <p:cNvPr id="24" name="TextBox 23">
            <a:extLst>
              <a:ext uri="{FF2B5EF4-FFF2-40B4-BE49-F238E27FC236}">
                <a16:creationId xmlns:a16="http://schemas.microsoft.com/office/drawing/2014/main" id="{1FD29DD1-0CBF-AA4D-8C21-E8A35476DCBF}"/>
              </a:ext>
            </a:extLst>
          </p:cNvPr>
          <p:cNvSpPr txBox="1"/>
          <p:nvPr/>
        </p:nvSpPr>
        <p:spPr>
          <a:xfrm>
            <a:off x="8214207" y="2366411"/>
            <a:ext cx="1673629" cy="276999"/>
          </a:xfrm>
          <a:prstGeom prst="rect">
            <a:avLst/>
          </a:prstGeom>
          <a:noFill/>
        </p:spPr>
        <p:txBody>
          <a:bodyPr wrap="square" rtlCol="0" anchor="ctr">
            <a:spAutoFit/>
          </a:bodyPr>
          <a:lstStyle/>
          <a:p>
            <a:r>
              <a:rPr lang="en-US" sz="1200" dirty="0"/>
              <a:t>Optimization</a:t>
            </a:r>
          </a:p>
        </p:txBody>
      </p:sp>
      <p:sp>
        <p:nvSpPr>
          <p:cNvPr id="25" name="TextBox 24">
            <a:extLst>
              <a:ext uri="{FF2B5EF4-FFF2-40B4-BE49-F238E27FC236}">
                <a16:creationId xmlns:a16="http://schemas.microsoft.com/office/drawing/2014/main" id="{400849C9-2F75-1943-8D35-23A9A0AC430E}"/>
              </a:ext>
            </a:extLst>
          </p:cNvPr>
          <p:cNvSpPr txBox="1"/>
          <p:nvPr/>
        </p:nvSpPr>
        <p:spPr>
          <a:xfrm>
            <a:off x="8685364" y="2093931"/>
            <a:ext cx="2287436" cy="276999"/>
          </a:xfrm>
          <a:prstGeom prst="rect">
            <a:avLst/>
          </a:prstGeom>
          <a:noFill/>
        </p:spPr>
        <p:txBody>
          <a:bodyPr wrap="square" rtlCol="0" anchor="ctr">
            <a:spAutoFit/>
          </a:bodyPr>
          <a:lstStyle/>
          <a:p>
            <a:r>
              <a:rPr lang="en-US" sz="1200" dirty="0"/>
              <a:t>Natural Language</a:t>
            </a:r>
          </a:p>
        </p:txBody>
      </p:sp>
      <p:sp>
        <p:nvSpPr>
          <p:cNvPr id="26" name="TextBox 25">
            <a:extLst>
              <a:ext uri="{FF2B5EF4-FFF2-40B4-BE49-F238E27FC236}">
                <a16:creationId xmlns:a16="http://schemas.microsoft.com/office/drawing/2014/main" id="{B864C5D3-6717-5343-8D8F-CBE825694766}"/>
              </a:ext>
            </a:extLst>
          </p:cNvPr>
          <p:cNvSpPr txBox="1"/>
          <p:nvPr/>
        </p:nvSpPr>
        <p:spPr>
          <a:xfrm>
            <a:off x="9156522" y="1821451"/>
            <a:ext cx="1673629" cy="276999"/>
          </a:xfrm>
          <a:prstGeom prst="rect">
            <a:avLst/>
          </a:prstGeom>
          <a:noFill/>
        </p:spPr>
        <p:txBody>
          <a:bodyPr wrap="square" rtlCol="0" anchor="ctr">
            <a:spAutoFit/>
          </a:bodyPr>
          <a:lstStyle/>
          <a:p>
            <a:r>
              <a:rPr lang="en-US" sz="1200" dirty="0"/>
              <a:t>Learning</a:t>
            </a:r>
          </a:p>
        </p:txBody>
      </p:sp>
      <p:sp>
        <p:nvSpPr>
          <p:cNvPr id="27" name="TextBox 26">
            <a:extLst>
              <a:ext uri="{FF2B5EF4-FFF2-40B4-BE49-F238E27FC236}">
                <a16:creationId xmlns:a16="http://schemas.microsoft.com/office/drawing/2014/main" id="{B2260C55-4CDF-3947-A979-05EF03EFBE03}"/>
              </a:ext>
            </a:extLst>
          </p:cNvPr>
          <p:cNvSpPr txBox="1"/>
          <p:nvPr/>
        </p:nvSpPr>
        <p:spPr>
          <a:xfrm>
            <a:off x="9627684" y="1548971"/>
            <a:ext cx="1673629" cy="276999"/>
          </a:xfrm>
          <a:prstGeom prst="rect">
            <a:avLst/>
          </a:prstGeom>
          <a:noFill/>
        </p:spPr>
        <p:txBody>
          <a:bodyPr wrap="square" rtlCol="0" anchor="ctr">
            <a:spAutoFit/>
          </a:bodyPr>
          <a:lstStyle/>
          <a:p>
            <a:r>
              <a:rPr lang="en-US" sz="1200" dirty="0"/>
              <a:t>Reasoning</a:t>
            </a:r>
          </a:p>
        </p:txBody>
      </p:sp>
      <p:sp>
        <p:nvSpPr>
          <p:cNvPr id="28" name="TextBox 2">
            <a:extLst>
              <a:ext uri="{FF2B5EF4-FFF2-40B4-BE49-F238E27FC236}">
                <a16:creationId xmlns:a16="http://schemas.microsoft.com/office/drawing/2014/main" id="{EDF66F6C-25B9-0A48-B868-6D11DE51F357}"/>
              </a:ext>
            </a:extLst>
          </p:cNvPr>
          <p:cNvSpPr txBox="1"/>
          <p:nvPr/>
        </p:nvSpPr>
        <p:spPr>
          <a:xfrm rot="16200000">
            <a:off x="261367" y="3851921"/>
            <a:ext cx="3340348" cy="338554"/>
          </a:xfrm>
          <a:prstGeom prst="rect">
            <a:avLst/>
          </a:prstGeom>
          <a:noFill/>
        </p:spPr>
        <p:txBody>
          <a:bodyPr wrap="square" rtlCol="0" anchor="ctr">
            <a:spAutoFit/>
          </a:bodyPr>
          <a:lstStyle/>
          <a:p>
            <a:pPr algn="ctr"/>
            <a:r>
              <a:rPr lang="en-US" sz="1600" b="1" dirty="0"/>
              <a:t>Context Specific Usage</a:t>
            </a:r>
          </a:p>
        </p:txBody>
      </p:sp>
      <p:sp>
        <p:nvSpPr>
          <p:cNvPr id="29" name="TextBox 6">
            <a:extLst>
              <a:ext uri="{FF2B5EF4-FFF2-40B4-BE49-F238E27FC236}">
                <a16:creationId xmlns:a16="http://schemas.microsoft.com/office/drawing/2014/main" id="{C35019F2-E605-D54C-B07B-6709AA4FFA81}"/>
              </a:ext>
            </a:extLst>
          </p:cNvPr>
          <p:cNvSpPr txBox="1"/>
          <p:nvPr/>
        </p:nvSpPr>
        <p:spPr>
          <a:xfrm>
            <a:off x="3413762" y="6060606"/>
            <a:ext cx="5364478" cy="338554"/>
          </a:xfrm>
          <a:prstGeom prst="rect">
            <a:avLst/>
          </a:prstGeom>
          <a:noFill/>
        </p:spPr>
        <p:txBody>
          <a:bodyPr wrap="square" rtlCol="0" anchor="ctr">
            <a:spAutoFit/>
          </a:bodyPr>
          <a:lstStyle/>
          <a:p>
            <a:pPr algn="ctr"/>
            <a:r>
              <a:rPr lang="en-US" sz="1600" b="1" dirty="0"/>
              <a:t>Natural, Intuitive or Automated Interaction</a:t>
            </a:r>
          </a:p>
        </p:txBody>
      </p:sp>
      <p:sp>
        <p:nvSpPr>
          <p:cNvPr id="30" name="TextBox 7">
            <a:extLst>
              <a:ext uri="{FF2B5EF4-FFF2-40B4-BE49-F238E27FC236}">
                <a16:creationId xmlns:a16="http://schemas.microsoft.com/office/drawing/2014/main" id="{E47F7D12-E4E4-454F-A498-6E2D9197E633}"/>
              </a:ext>
            </a:extLst>
          </p:cNvPr>
          <p:cNvSpPr txBox="1"/>
          <p:nvPr/>
        </p:nvSpPr>
        <p:spPr>
          <a:xfrm>
            <a:off x="3546558" y="2895983"/>
            <a:ext cx="1884629" cy="307776"/>
          </a:xfrm>
          <a:prstGeom prst="rect">
            <a:avLst/>
          </a:prstGeom>
          <a:noFill/>
        </p:spPr>
        <p:txBody>
          <a:bodyPr wrap="square" rtlCol="0" anchor="ctr">
            <a:spAutoFit/>
          </a:bodyPr>
          <a:lstStyle/>
          <a:p>
            <a:r>
              <a:rPr lang="en-US" sz="1600" dirty="0">
                <a:solidFill>
                  <a:schemeClr val="accent1"/>
                </a:solidFill>
              </a:rPr>
              <a:t>Demarcation Line</a:t>
            </a:r>
          </a:p>
        </p:txBody>
      </p:sp>
      <p:sp>
        <p:nvSpPr>
          <p:cNvPr id="31" name="TextBox 8">
            <a:extLst>
              <a:ext uri="{FF2B5EF4-FFF2-40B4-BE49-F238E27FC236}">
                <a16:creationId xmlns:a16="http://schemas.microsoft.com/office/drawing/2014/main" id="{6A59BBA6-CD0E-0747-B80B-112B89EADD5F}"/>
              </a:ext>
            </a:extLst>
          </p:cNvPr>
          <p:cNvSpPr txBox="1"/>
          <p:nvPr/>
        </p:nvSpPr>
        <p:spPr>
          <a:xfrm>
            <a:off x="4110265" y="2137948"/>
            <a:ext cx="1884629" cy="363736"/>
          </a:xfrm>
          <a:prstGeom prst="rect">
            <a:avLst/>
          </a:prstGeom>
          <a:noFill/>
        </p:spPr>
        <p:txBody>
          <a:bodyPr wrap="square" rtlCol="0" anchor="ctr">
            <a:spAutoFit/>
          </a:bodyPr>
          <a:lstStyle/>
          <a:p>
            <a:pPr algn="ctr"/>
            <a:r>
              <a:rPr lang="en-US" sz="2000" b="1" dirty="0"/>
              <a:t>ML/AI</a:t>
            </a:r>
          </a:p>
        </p:txBody>
      </p:sp>
      <p:sp>
        <p:nvSpPr>
          <p:cNvPr id="32" name="TextBox 16">
            <a:extLst>
              <a:ext uri="{FF2B5EF4-FFF2-40B4-BE49-F238E27FC236}">
                <a16:creationId xmlns:a16="http://schemas.microsoft.com/office/drawing/2014/main" id="{0CE6BC98-EB24-4B40-92D7-5EEF0BAEC7D5}"/>
              </a:ext>
            </a:extLst>
          </p:cNvPr>
          <p:cNvSpPr txBox="1"/>
          <p:nvPr/>
        </p:nvSpPr>
        <p:spPr>
          <a:xfrm>
            <a:off x="5994483" y="4853439"/>
            <a:ext cx="1884629" cy="363736"/>
          </a:xfrm>
          <a:prstGeom prst="rect">
            <a:avLst/>
          </a:prstGeom>
          <a:noFill/>
        </p:spPr>
        <p:txBody>
          <a:bodyPr wrap="square" rtlCol="0" anchor="ctr">
            <a:spAutoFit/>
          </a:bodyPr>
          <a:lstStyle/>
          <a:p>
            <a:pPr algn="ctr"/>
            <a:r>
              <a:rPr lang="en-US" sz="2000" b="1" dirty="0"/>
              <a:t>Analytics</a:t>
            </a:r>
          </a:p>
        </p:txBody>
      </p:sp>
      <p:sp>
        <p:nvSpPr>
          <p:cNvPr id="33" name="TextBox 34">
            <a:extLst>
              <a:ext uri="{FF2B5EF4-FFF2-40B4-BE49-F238E27FC236}">
                <a16:creationId xmlns:a16="http://schemas.microsoft.com/office/drawing/2014/main" id="{21952691-BFA4-E743-B78E-12CB94B870D5}"/>
              </a:ext>
            </a:extLst>
          </p:cNvPr>
          <p:cNvSpPr txBox="1"/>
          <p:nvPr/>
        </p:nvSpPr>
        <p:spPr>
          <a:xfrm>
            <a:off x="8254545" y="5636177"/>
            <a:ext cx="2718255" cy="276999"/>
          </a:xfrm>
          <a:prstGeom prst="rect">
            <a:avLst/>
          </a:prstGeom>
          <a:noFill/>
        </p:spPr>
        <p:txBody>
          <a:bodyPr wrap="square" rtlCol="0" anchor="ctr">
            <a:spAutoFit/>
          </a:bodyPr>
          <a:lstStyle/>
          <a:p>
            <a:r>
              <a:rPr lang="en-US" sz="1200" dirty="0">
                <a:solidFill>
                  <a:schemeClr val="accent1"/>
                </a:solidFill>
              </a:rPr>
              <a:t>Information Foundation</a:t>
            </a:r>
          </a:p>
        </p:txBody>
      </p:sp>
      <p:sp>
        <p:nvSpPr>
          <p:cNvPr id="34" name="TextBox 35">
            <a:extLst>
              <a:ext uri="{FF2B5EF4-FFF2-40B4-BE49-F238E27FC236}">
                <a16:creationId xmlns:a16="http://schemas.microsoft.com/office/drawing/2014/main" id="{0BDED8D2-8D26-494B-AAFB-645ADF6EC17D}"/>
              </a:ext>
            </a:extLst>
          </p:cNvPr>
          <p:cNvSpPr txBox="1"/>
          <p:nvPr/>
        </p:nvSpPr>
        <p:spPr>
          <a:xfrm>
            <a:off x="8254545" y="5363691"/>
            <a:ext cx="2271529" cy="276999"/>
          </a:xfrm>
          <a:prstGeom prst="rect">
            <a:avLst/>
          </a:prstGeom>
          <a:noFill/>
        </p:spPr>
        <p:txBody>
          <a:bodyPr wrap="square" rtlCol="0" anchor="ctr">
            <a:spAutoFit/>
          </a:bodyPr>
          <a:lstStyle/>
          <a:p>
            <a:r>
              <a:rPr lang="en-US" sz="1200" dirty="0">
                <a:solidFill>
                  <a:srgbClr val="00549F"/>
                </a:solidFill>
              </a:rPr>
              <a:t>Descriptive</a:t>
            </a:r>
          </a:p>
        </p:txBody>
      </p:sp>
      <p:sp>
        <p:nvSpPr>
          <p:cNvPr id="37" name="TextBox 39">
            <a:extLst>
              <a:ext uri="{FF2B5EF4-FFF2-40B4-BE49-F238E27FC236}">
                <a16:creationId xmlns:a16="http://schemas.microsoft.com/office/drawing/2014/main" id="{98ED1232-1802-4D4B-809F-BFFC7230AA84}"/>
              </a:ext>
            </a:extLst>
          </p:cNvPr>
          <p:cNvSpPr txBox="1"/>
          <p:nvPr/>
        </p:nvSpPr>
        <p:spPr>
          <a:xfrm>
            <a:off x="8254545" y="5091211"/>
            <a:ext cx="2271529" cy="276999"/>
          </a:xfrm>
          <a:prstGeom prst="rect">
            <a:avLst/>
          </a:prstGeom>
          <a:noFill/>
        </p:spPr>
        <p:txBody>
          <a:bodyPr wrap="square" rtlCol="0" anchor="ctr">
            <a:spAutoFit/>
          </a:bodyPr>
          <a:lstStyle/>
          <a:p>
            <a:r>
              <a:rPr lang="en-US" sz="1200" dirty="0">
                <a:solidFill>
                  <a:srgbClr val="008770"/>
                </a:solidFill>
              </a:rPr>
              <a:t>Predictive</a:t>
            </a:r>
          </a:p>
        </p:txBody>
      </p:sp>
      <p:sp>
        <p:nvSpPr>
          <p:cNvPr id="38" name="TextBox 40">
            <a:extLst>
              <a:ext uri="{FF2B5EF4-FFF2-40B4-BE49-F238E27FC236}">
                <a16:creationId xmlns:a16="http://schemas.microsoft.com/office/drawing/2014/main" id="{0FDAD5D5-0119-7B4E-AE87-E590E5405509}"/>
              </a:ext>
            </a:extLst>
          </p:cNvPr>
          <p:cNvSpPr txBox="1"/>
          <p:nvPr/>
        </p:nvSpPr>
        <p:spPr>
          <a:xfrm>
            <a:off x="8254545" y="4818731"/>
            <a:ext cx="2271529" cy="276999"/>
          </a:xfrm>
          <a:prstGeom prst="rect">
            <a:avLst/>
          </a:prstGeom>
          <a:noFill/>
        </p:spPr>
        <p:txBody>
          <a:bodyPr wrap="square" rtlCol="0" anchor="ctr">
            <a:spAutoFit/>
          </a:bodyPr>
          <a:lstStyle/>
          <a:p>
            <a:r>
              <a:rPr lang="en-US" sz="1200" dirty="0">
                <a:solidFill>
                  <a:srgbClr val="A22B37"/>
                </a:solidFill>
              </a:rPr>
              <a:t>Prescriptive</a:t>
            </a:r>
          </a:p>
        </p:txBody>
      </p:sp>
      <p:sp>
        <p:nvSpPr>
          <p:cNvPr id="39" name="TextBox 41">
            <a:extLst>
              <a:ext uri="{FF2B5EF4-FFF2-40B4-BE49-F238E27FC236}">
                <a16:creationId xmlns:a16="http://schemas.microsoft.com/office/drawing/2014/main" id="{4AFDCF61-EAA7-1B4C-A73D-A2713F0D1EB0}"/>
              </a:ext>
            </a:extLst>
          </p:cNvPr>
          <p:cNvSpPr txBox="1"/>
          <p:nvPr/>
        </p:nvSpPr>
        <p:spPr>
          <a:xfrm>
            <a:off x="8254545" y="4546251"/>
            <a:ext cx="2271529" cy="276999"/>
          </a:xfrm>
          <a:prstGeom prst="rect">
            <a:avLst/>
          </a:prstGeom>
          <a:noFill/>
        </p:spPr>
        <p:txBody>
          <a:bodyPr wrap="square" rtlCol="0" anchor="ctr">
            <a:spAutoFit/>
          </a:bodyPr>
          <a:lstStyle/>
          <a:p>
            <a:r>
              <a:rPr lang="en-US" sz="1200" dirty="0">
                <a:solidFill>
                  <a:schemeClr val="accent2"/>
                </a:solidFill>
              </a:rPr>
              <a:t>Cognitive</a:t>
            </a:r>
          </a:p>
        </p:txBody>
      </p:sp>
    </p:spTree>
    <p:custDataLst>
      <p:tags r:id="rId1"/>
    </p:custDataLst>
    <p:extLst>
      <p:ext uri="{BB962C8B-B14F-4D97-AF65-F5344CB8AC3E}">
        <p14:creationId xmlns:p14="http://schemas.microsoft.com/office/powerpoint/2010/main" val="13227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8905875" cy="1074058"/>
          </a:xfrm>
        </p:spPr>
        <p:txBody>
          <a:bodyPr/>
          <a:lstStyle/>
          <a:p>
            <a:r>
              <a:rPr lang="en-US" b="1" dirty="0"/>
              <a:t>Recap:</a:t>
            </a:r>
            <a:br>
              <a:rPr lang="en-US" dirty="0"/>
            </a:br>
            <a:r>
              <a:rPr lang="en-US" dirty="0"/>
              <a:t>Terms and Definitions - What is Artificial Intelligence</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11</a:t>
            </a:fld>
            <a:endParaRPr lang="en-US"/>
          </a:p>
        </p:txBody>
      </p:sp>
      <p:sp>
        <p:nvSpPr>
          <p:cNvPr id="6" name="Text Placeholder 5">
            <a:extLst>
              <a:ext uri="{FF2B5EF4-FFF2-40B4-BE49-F238E27FC236}">
                <a16:creationId xmlns:a16="http://schemas.microsoft.com/office/drawing/2014/main" id="{2116A19D-C98C-4964-B173-140362556125}"/>
              </a:ext>
            </a:extLst>
          </p:cNvPr>
          <p:cNvSpPr>
            <a:spLocks noGrp="1"/>
          </p:cNvSpPr>
          <p:nvPr>
            <p:ph type="body" sz="quarter" idx="13"/>
          </p:nvPr>
        </p:nvSpPr>
        <p:spPr>
          <a:xfrm>
            <a:off x="9695861" y="1137136"/>
            <a:ext cx="2361022" cy="492125"/>
          </a:xfrm>
        </p:spPr>
        <p:txBody>
          <a:bodyPr/>
          <a:lstStyle/>
          <a:p>
            <a:r>
              <a:rPr lang="en-US" dirty="0"/>
              <a:t>Activities View</a:t>
            </a:r>
          </a:p>
        </p:txBody>
      </p:sp>
      <p:sp>
        <p:nvSpPr>
          <p:cNvPr id="7" name="Content Placeholder 6">
            <a:extLst>
              <a:ext uri="{FF2B5EF4-FFF2-40B4-BE49-F238E27FC236}">
                <a16:creationId xmlns:a16="http://schemas.microsoft.com/office/drawing/2014/main" id="{64C27EEE-69A2-4AD1-9F7A-149AE61376AF}"/>
              </a:ext>
            </a:extLst>
          </p:cNvPr>
          <p:cNvSpPr>
            <a:spLocks noGrp="1"/>
          </p:cNvSpPr>
          <p:nvPr>
            <p:ph idx="1"/>
          </p:nvPr>
        </p:nvSpPr>
        <p:spPr>
          <a:xfrm>
            <a:off x="448166" y="1149391"/>
            <a:ext cx="11315700" cy="5279689"/>
          </a:xfrm>
        </p:spPr>
        <p:txBody>
          <a:bodyPr>
            <a:noAutofit/>
          </a:bodyPr>
          <a:lstStyle/>
          <a:p>
            <a:pPr>
              <a:lnSpc>
                <a:spcPct val="120000"/>
              </a:lnSpc>
            </a:pPr>
            <a:r>
              <a:rPr lang="en-US" sz="1600" dirty="0"/>
              <a:t>Definition(s):</a:t>
            </a:r>
          </a:p>
          <a:p>
            <a:pPr lvl="1">
              <a:lnSpc>
                <a:spcPct val="120000"/>
              </a:lnSpc>
            </a:pPr>
            <a:r>
              <a:rPr lang="en-US" sz="1600" dirty="0"/>
              <a:t>Artificial intelligence (AI), the ability of a digital computer or computer-controlled robot to perform tasks commonly associated with intelligent beings.</a:t>
            </a:r>
          </a:p>
          <a:p>
            <a:pPr lvl="1">
              <a:lnSpc>
                <a:spcPct val="120000"/>
              </a:lnSpc>
            </a:pPr>
            <a:r>
              <a:rPr lang="en-US" sz="1600" dirty="0"/>
              <a:t>The </a:t>
            </a:r>
            <a:r>
              <a:rPr lang="en-US" sz="1600" b="1" dirty="0"/>
              <a:t>modern</a:t>
            </a:r>
            <a:r>
              <a:rPr lang="en-US" sz="1600" dirty="0"/>
              <a:t> definition of artificial intelligence (or AI) is "</a:t>
            </a:r>
            <a:r>
              <a:rPr lang="en-US" sz="1600" b="1" dirty="0">
                <a:solidFill>
                  <a:srgbClr val="DF8016"/>
                </a:solidFill>
              </a:rPr>
              <a:t>the study and design of intelligent agents</a:t>
            </a:r>
            <a:r>
              <a:rPr lang="en-US" sz="1600" dirty="0"/>
              <a:t>" where an intelligent agent is a system that </a:t>
            </a:r>
            <a:r>
              <a:rPr lang="en-US" sz="1600" b="1" dirty="0">
                <a:solidFill>
                  <a:srgbClr val="DF8016"/>
                </a:solidFill>
              </a:rPr>
              <a:t>perceives</a:t>
            </a:r>
            <a:r>
              <a:rPr lang="en-US" sz="1600" dirty="0"/>
              <a:t> its environment and </a:t>
            </a:r>
            <a:r>
              <a:rPr lang="en-US" sz="1600" b="1" dirty="0">
                <a:solidFill>
                  <a:srgbClr val="DF8016"/>
                </a:solidFill>
              </a:rPr>
              <a:t>takes actions </a:t>
            </a:r>
            <a:r>
              <a:rPr lang="en-US" sz="1600" dirty="0"/>
              <a:t>which </a:t>
            </a:r>
            <a:r>
              <a:rPr lang="en-US" sz="1600" i="1" dirty="0"/>
              <a:t>maximizes its chances of success</a:t>
            </a:r>
            <a:r>
              <a:rPr lang="en-US" sz="1600" dirty="0"/>
              <a:t>.</a:t>
            </a:r>
          </a:p>
          <a:p>
            <a:pPr lvl="1">
              <a:lnSpc>
                <a:spcPct val="120000"/>
              </a:lnSpc>
            </a:pPr>
            <a:r>
              <a:rPr lang="en-US" sz="1600" dirty="0"/>
              <a:t>In general terms, AI refers to a broad field of science encompassing not only computer science but also psychology, philosophy, linguistics and other areas. </a:t>
            </a:r>
          </a:p>
          <a:p>
            <a:pPr lvl="1">
              <a:lnSpc>
                <a:spcPct val="120000"/>
              </a:lnSpc>
            </a:pPr>
            <a:r>
              <a:rPr lang="en-US" sz="1600" dirty="0"/>
              <a:t>AI is concerned with getting computers to </a:t>
            </a:r>
            <a:r>
              <a:rPr lang="en-US" sz="1600" b="1" dirty="0">
                <a:solidFill>
                  <a:srgbClr val="DF8016"/>
                </a:solidFill>
              </a:rPr>
              <a:t>do tasks </a:t>
            </a:r>
            <a:r>
              <a:rPr lang="en-US" sz="1600" dirty="0"/>
              <a:t>that would normally require human intelligence, defined below.</a:t>
            </a:r>
          </a:p>
          <a:p>
            <a:pPr marL="912812" lvl="4" indent="-457200">
              <a:lnSpc>
                <a:spcPct val="120000"/>
              </a:lnSpc>
              <a:buFont typeface="+mj-lt"/>
              <a:buAutoNum type="arabicPeriod"/>
            </a:pPr>
            <a:r>
              <a:rPr lang="en-US" sz="1600" dirty="0"/>
              <a:t>Learning</a:t>
            </a:r>
          </a:p>
          <a:p>
            <a:pPr marL="912812" lvl="4" indent="-457200">
              <a:lnSpc>
                <a:spcPct val="120000"/>
              </a:lnSpc>
              <a:buFont typeface="+mj-lt"/>
              <a:buAutoNum type="arabicPeriod"/>
            </a:pPr>
            <a:r>
              <a:rPr lang="en-US" sz="1600" dirty="0"/>
              <a:t>Reasoning</a:t>
            </a:r>
          </a:p>
          <a:p>
            <a:pPr marL="912812" lvl="4" indent="-457200">
              <a:lnSpc>
                <a:spcPct val="120000"/>
              </a:lnSpc>
              <a:buFont typeface="+mj-lt"/>
              <a:buAutoNum type="arabicPeriod"/>
            </a:pPr>
            <a:r>
              <a:rPr lang="en-US" sz="1600" dirty="0"/>
              <a:t>Problem Solving</a:t>
            </a:r>
          </a:p>
          <a:p>
            <a:pPr marL="912812" lvl="4" indent="-457200">
              <a:lnSpc>
                <a:spcPct val="120000"/>
              </a:lnSpc>
              <a:buFont typeface="+mj-lt"/>
              <a:buAutoNum type="arabicPeriod"/>
            </a:pPr>
            <a:r>
              <a:rPr lang="en-US" sz="1600" dirty="0"/>
              <a:t>Perception</a:t>
            </a:r>
          </a:p>
          <a:p>
            <a:pPr marL="912812" lvl="4" indent="-457200">
              <a:lnSpc>
                <a:spcPct val="120000"/>
              </a:lnSpc>
              <a:buFont typeface="+mj-lt"/>
              <a:buAutoNum type="arabicPeriod"/>
            </a:pPr>
            <a:r>
              <a:rPr lang="en-US" sz="1600" dirty="0"/>
              <a:t>Language</a:t>
            </a:r>
          </a:p>
          <a:p>
            <a:pPr marL="912812" lvl="4" indent="-457200">
              <a:lnSpc>
                <a:spcPct val="120000"/>
              </a:lnSpc>
              <a:buFont typeface="+mj-lt"/>
              <a:buAutoNum type="arabicPeriod"/>
            </a:pPr>
            <a:r>
              <a:rPr lang="en-US" sz="1600" dirty="0"/>
              <a:t>Actuation (Movement)</a:t>
            </a:r>
          </a:p>
          <a:p>
            <a:pPr marL="912812" lvl="4" indent="-457200">
              <a:lnSpc>
                <a:spcPct val="120000"/>
              </a:lnSpc>
              <a:buFont typeface="+mj-lt"/>
              <a:buAutoNum type="arabicPeriod"/>
            </a:pPr>
            <a:r>
              <a:rPr lang="en-US" sz="1600" dirty="0"/>
              <a:t>Evolutionary</a:t>
            </a:r>
          </a:p>
        </p:txBody>
      </p:sp>
      <p:sp>
        <p:nvSpPr>
          <p:cNvPr id="10" name="Title 2">
            <a:extLst>
              <a:ext uri="{FF2B5EF4-FFF2-40B4-BE49-F238E27FC236}">
                <a16:creationId xmlns:a16="http://schemas.microsoft.com/office/drawing/2014/main" id="{DB40E53F-992C-4E4E-BB6C-BA52FC1789E6}"/>
              </a:ext>
            </a:extLst>
          </p:cNvPr>
          <p:cNvSpPr txBox="1">
            <a:spLocks/>
          </p:cNvSpPr>
          <p:nvPr/>
        </p:nvSpPr>
        <p:spPr>
          <a:xfrm>
            <a:off x="6789229" y="4490638"/>
            <a:ext cx="4180554" cy="1435693"/>
          </a:xfrm>
          <a:prstGeom prst="rect">
            <a:avLst/>
          </a:prstGeom>
        </p:spPr>
        <p:txBody>
          <a:bodyPr vert="horz" lIns="91440" tIns="45720" rIns="91440" bIns="45720" rtlCol="0" anchor="t" anchorCtr="0">
            <a:noAutofit/>
          </a:bodyPr>
          <a:lstStyle/>
          <a:p>
            <a:pPr lvl="0">
              <a:spcBef>
                <a:spcPct val="0"/>
              </a:spcBef>
            </a:pPr>
            <a:r>
              <a:rPr lang="en-US" sz="1600" dirty="0">
                <a:cs typeface="Calibri" pitchFamily="34" charset="0"/>
              </a:rPr>
              <a:t>Artificial intelligence is generally classified into three parts:</a:t>
            </a:r>
          </a:p>
          <a:p>
            <a:pPr lvl="0">
              <a:spcBef>
                <a:spcPct val="0"/>
              </a:spcBef>
            </a:pPr>
            <a:r>
              <a:rPr lang="en-US" sz="1600" dirty="0">
                <a:cs typeface="Calibri" pitchFamily="34" charset="0"/>
              </a:rPr>
              <a:t> </a:t>
            </a:r>
          </a:p>
          <a:p>
            <a:pPr marL="342900" lvl="0" indent="-342900">
              <a:spcBef>
                <a:spcPct val="0"/>
              </a:spcBef>
              <a:buFont typeface="+mj-lt"/>
              <a:buAutoNum type="arabicPeriod"/>
            </a:pPr>
            <a:r>
              <a:rPr lang="en-US" sz="1600" dirty="0">
                <a:cs typeface="Calibri" pitchFamily="34" charset="0"/>
              </a:rPr>
              <a:t> General AI</a:t>
            </a:r>
          </a:p>
          <a:p>
            <a:pPr marL="342900" lvl="0" indent="-342900">
              <a:spcBef>
                <a:spcPct val="0"/>
              </a:spcBef>
              <a:buFont typeface="+mj-lt"/>
              <a:buAutoNum type="arabicPeriod"/>
            </a:pPr>
            <a:r>
              <a:rPr lang="en-US" sz="1600" dirty="0">
                <a:cs typeface="Calibri" pitchFamily="34" charset="0"/>
              </a:rPr>
              <a:t> Applied AI</a:t>
            </a:r>
          </a:p>
          <a:p>
            <a:pPr marL="342900" lvl="0" indent="-342900">
              <a:spcBef>
                <a:spcPct val="0"/>
              </a:spcBef>
              <a:buFont typeface="+mj-lt"/>
              <a:buAutoNum type="arabicPeriod"/>
            </a:pPr>
            <a:r>
              <a:rPr lang="en-US" sz="1600" dirty="0">
                <a:cs typeface="Calibri" pitchFamily="34" charset="0"/>
              </a:rPr>
              <a:t> Cognitive Simulation</a:t>
            </a:r>
            <a:endParaRPr kumimoji="0" lang="en-US" sz="1600" b="0" i="0" u="none" strike="noStrike" kern="1200" cap="none" spc="0" normalizeH="0" baseline="0" noProof="0" dirty="0">
              <a:ln>
                <a:noFill/>
              </a:ln>
              <a:solidFill>
                <a:schemeClr val="tx1"/>
              </a:solidFill>
              <a:effectLst/>
              <a:uLnTx/>
              <a:uFillTx/>
              <a:ea typeface="+mj-ea"/>
              <a:cs typeface="Calibri"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(AI)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12</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1" y="1118282"/>
            <a:ext cx="10750876" cy="5207104"/>
          </a:xfrm>
        </p:spPr>
        <p:txBody>
          <a:bodyPr/>
          <a:lstStyle/>
          <a:p>
            <a:r>
              <a:rPr lang="en-US" b="1" dirty="0">
                <a:solidFill>
                  <a:srgbClr val="000000"/>
                </a:solidFill>
              </a:rPr>
              <a:t>Questions:</a:t>
            </a:r>
          </a:p>
          <a:p>
            <a:pPr>
              <a:buNone/>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have a better conceptualization of what AI actually is, and conversely, what it is not?</a:t>
            </a: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wrote down the </a:t>
            </a:r>
            <a:r>
              <a:rPr lang="en-US" b="1" dirty="0">
                <a:latin typeface="Arial" pitchFamily="34" charset="0"/>
                <a:cs typeface="Arial" pitchFamily="34" charset="0"/>
              </a:rPr>
              <a:t>AI Repository </a:t>
            </a:r>
            <a:r>
              <a:rPr lang="en-US" dirty="0">
                <a:latin typeface="Arial" pitchFamily="34" charset="0"/>
                <a:cs typeface="Arial" pitchFamily="34" charset="0"/>
              </a:rPr>
              <a:t>link?</a:t>
            </a:r>
          </a:p>
          <a:p>
            <a:pPr algn="ctr">
              <a:buNone/>
            </a:pPr>
            <a:r>
              <a:rPr lang="en-US" sz="2400" dirty="0">
                <a:solidFill>
                  <a:srgbClr val="E87722"/>
                </a:solidFill>
              </a:rPr>
              <a:t>( matt-versaggi.com/</a:t>
            </a:r>
            <a:r>
              <a:rPr lang="en-US" sz="2400" dirty="0" err="1">
                <a:solidFill>
                  <a:srgbClr val="E87722"/>
                </a:solidFill>
              </a:rPr>
              <a:t>mit_open_courseware</a:t>
            </a:r>
            <a:r>
              <a:rPr lang="en-US" sz="2400" dirty="0">
                <a:solidFill>
                  <a:srgbClr val="E87722"/>
                </a:solidFill>
              </a:rPr>
              <a:t> )</a:t>
            </a:r>
          </a:p>
          <a:p>
            <a:pPr algn="ctr">
              <a:buNone/>
            </a:pPr>
            <a:r>
              <a:rPr lang="en-US" sz="2000" b="1" dirty="0">
                <a:solidFill>
                  <a:schemeClr val="tx1"/>
                </a:solidFill>
              </a:rPr>
              <a:t>Secure Group</a:t>
            </a:r>
            <a:r>
              <a:rPr lang="en-US" sz="2000" dirty="0">
                <a:solidFill>
                  <a:schemeClr val="tx1"/>
                </a:solidFill>
              </a:rPr>
              <a:t>: “</a:t>
            </a:r>
            <a:r>
              <a:rPr lang="en-US" sz="2000" dirty="0" err="1">
                <a:solidFill>
                  <a:schemeClr val="accent2"/>
                </a:solidFill>
              </a:rPr>
              <a:t>WebAuthOnlineStorage_Box</a:t>
            </a:r>
            <a:r>
              <a:rPr lang="en-US" sz="2000" dirty="0">
                <a:solidFill>
                  <a:schemeClr val="tx1"/>
                </a:solidFill>
              </a:rPr>
              <a:t>”</a:t>
            </a:r>
            <a:endParaRPr lang="en-US" sz="2000" dirty="0">
              <a:solidFill>
                <a:schemeClr val="tx1">
                  <a:lumMod val="50000"/>
                </a:schemeClr>
              </a:solidFill>
            </a:endParaRPr>
          </a:p>
          <a:p>
            <a:pPr>
              <a:buNone/>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1677971" y="2570342"/>
            <a:ext cx="8672659" cy="1087258"/>
          </a:xfrm>
        </p:spPr>
        <p:txBody>
          <a:bodyPr/>
          <a:lstStyle/>
          <a:p>
            <a:pPr>
              <a:buNone/>
            </a:pPr>
            <a:r>
              <a:rPr lang="en-US" sz="2800" dirty="0"/>
              <a:t>The </a:t>
            </a:r>
            <a:r>
              <a:rPr lang="en-US" sz="2800" b="1" dirty="0">
                <a:solidFill>
                  <a:srgbClr val="FF0000"/>
                </a:solidFill>
              </a:rPr>
              <a:t>essence</a:t>
            </a:r>
            <a:r>
              <a:rPr lang="en-US" sz="2800" dirty="0"/>
              <a:t> of </a:t>
            </a:r>
            <a:r>
              <a:rPr lang="en-US" sz="2800" u="sng" dirty="0"/>
              <a:t>Data Science</a:t>
            </a:r>
            <a:r>
              <a:rPr lang="en-US" sz="2800" dirty="0"/>
              <a:t> is the </a:t>
            </a:r>
            <a:r>
              <a:rPr lang="en-US" sz="2800" b="1" dirty="0">
                <a:solidFill>
                  <a:srgbClr val="DF8016"/>
                </a:solidFill>
              </a:rPr>
              <a:t>extraction of knowledge and insights </a:t>
            </a:r>
            <a:r>
              <a:rPr lang="en-US" sz="2800" dirty="0"/>
              <a:t>from data (aka Data Mining).</a:t>
            </a:r>
          </a:p>
          <a:p>
            <a:pPr>
              <a:lnSpc>
                <a:spcPct val="100000"/>
              </a:lnSpc>
            </a:pPr>
            <a:endParaRPr lang="en-US" dirty="0"/>
          </a:p>
          <a:p>
            <a:pPr>
              <a:lnSpc>
                <a:spcPct val="100000"/>
              </a:lnSpc>
            </a:pP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13</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is Data Science?</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27B8-8A0C-4112-996B-F2CAF3E740CD}"/>
              </a:ext>
            </a:extLst>
          </p:cNvPr>
          <p:cNvSpPr>
            <a:spLocks noGrp="1"/>
          </p:cNvSpPr>
          <p:nvPr>
            <p:ph type="title"/>
          </p:nvPr>
        </p:nvSpPr>
        <p:spPr/>
        <p:txBody>
          <a:bodyPr/>
          <a:lstStyle/>
          <a:p>
            <a:r>
              <a:rPr lang="en-US" dirty="0"/>
              <a:t>Data Science</a:t>
            </a:r>
          </a:p>
        </p:txBody>
      </p:sp>
      <p:sp>
        <p:nvSpPr>
          <p:cNvPr id="4" name="Footer Placeholder 3">
            <a:extLst>
              <a:ext uri="{FF2B5EF4-FFF2-40B4-BE49-F238E27FC236}">
                <a16:creationId xmlns:a16="http://schemas.microsoft.com/office/drawing/2014/main" id="{4E3537C5-05A6-4AF3-953B-D06AC79FC77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E9E709D-D055-4C0D-ABDE-321D85939F85}"/>
              </a:ext>
            </a:extLst>
          </p:cNvPr>
          <p:cNvSpPr>
            <a:spLocks noGrp="1"/>
          </p:cNvSpPr>
          <p:nvPr>
            <p:ph type="sldNum" sz="quarter" idx="12"/>
          </p:nvPr>
        </p:nvSpPr>
        <p:spPr/>
        <p:txBody>
          <a:bodyPr/>
          <a:lstStyle/>
          <a:p>
            <a:fld id="{3310D8EA-3107-4873-B9AB-DD7D3E79053A}" type="slidenum">
              <a:rPr lang="en-US" smtClean="0"/>
              <a:pPr/>
              <a:t>14</a:t>
            </a:fld>
            <a:endParaRPr lang="en-US"/>
          </a:p>
        </p:txBody>
      </p:sp>
      <p:pic>
        <p:nvPicPr>
          <p:cNvPr id="39" name="Picture 2"/>
          <p:cNvPicPr>
            <a:picLocks noChangeAspect="1" noChangeArrowheads="1"/>
          </p:cNvPicPr>
          <p:nvPr/>
        </p:nvPicPr>
        <p:blipFill>
          <a:blip r:embed="rId3"/>
          <a:srcRect/>
          <a:stretch>
            <a:fillRect/>
          </a:stretch>
        </p:blipFill>
        <p:spPr bwMode="auto">
          <a:xfrm>
            <a:off x="2111606" y="1150069"/>
            <a:ext cx="6909847" cy="537328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25153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0DBC3-A919-48F4-9C8B-7849491E2574}"/>
              </a:ext>
            </a:extLst>
          </p:cNvPr>
          <p:cNvSpPr>
            <a:spLocks noGrp="1"/>
          </p:cNvSpPr>
          <p:nvPr>
            <p:ph type="title"/>
          </p:nvPr>
        </p:nvSpPr>
        <p:spPr/>
        <p:txBody>
          <a:bodyPr/>
          <a:lstStyle/>
          <a:p>
            <a:r>
              <a:rPr lang="en-US" dirty="0"/>
              <a:t>Data Science</a:t>
            </a:r>
          </a:p>
        </p:txBody>
      </p:sp>
      <p:sp>
        <p:nvSpPr>
          <p:cNvPr id="4" name="Footer Placeholder 3">
            <a:extLst>
              <a:ext uri="{FF2B5EF4-FFF2-40B4-BE49-F238E27FC236}">
                <a16:creationId xmlns:a16="http://schemas.microsoft.com/office/drawing/2014/main" id="{3F51F3C6-7D84-4944-9DEE-6AFA69454E3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5B4681B-6F49-4EE4-B904-582967BF5E78}"/>
              </a:ext>
            </a:extLst>
          </p:cNvPr>
          <p:cNvSpPr>
            <a:spLocks noGrp="1"/>
          </p:cNvSpPr>
          <p:nvPr>
            <p:ph type="sldNum" sz="quarter" idx="12"/>
          </p:nvPr>
        </p:nvSpPr>
        <p:spPr/>
        <p:txBody>
          <a:bodyPr/>
          <a:lstStyle/>
          <a:p>
            <a:fld id="{3310D8EA-3107-4873-B9AB-DD7D3E79053A}" type="slidenum">
              <a:rPr lang="en-US" smtClean="0"/>
              <a:pPr/>
              <a:t>15</a:t>
            </a:fld>
            <a:endParaRPr lang="en-US"/>
          </a:p>
        </p:txBody>
      </p:sp>
      <p:sp>
        <p:nvSpPr>
          <p:cNvPr id="6" name="Text Placeholder 5">
            <a:extLst>
              <a:ext uri="{FF2B5EF4-FFF2-40B4-BE49-F238E27FC236}">
                <a16:creationId xmlns:a16="http://schemas.microsoft.com/office/drawing/2014/main" id="{A34B3A7C-B4DE-468C-845C-FD9EDC2CA8B3}"/>
              </a:ext>
            </a:extLst>
          </p:cNvPr>
          <p:cNvSpPr>
            <a:spLocks noGrp="1"/>
          </p:cNvSpPr>
          <p:nvPr>
            <p:ph type="body" sz="quarter" idx="13"/>
          </p:nvPr>
        </p:nvSpPr>
        <p:spPr>
          <a:xfrm>
            <a:off x="495300" y="1118282"/>
            <a:ext cx="8144608" cy="492125"/>
          </a:xfrm>
        </p:spPr>
        <p:txBody>
          <a:bodyPr/>
          <a:lstStyle/>
          <a:p>
            <a:r>
              <a:rPr lang="en-US"/>
              <a:t>Data Science Lifecycle</a:t>
            </a:r>
          </a:p>
        </p:txBody>
      </p:sp>
      <p:sp>
        <p:nvSpPr>
          <p:cNvPr id="9" name="Oval 8">
            <a:extLst>
              <a:ext uri="{FF2B5EF4-FFF2-40B4-BE49-F238E27FC236}">
                <a16:creationId xmlns:a16="http://schemas.microsoft.com/office/drawing/2014/main" id="{1A1439B3-FC5C-7F4C-B370-CF4BFEEC2D9A}"/>
              </a:ext>
            </a:extLst>
          </p:cNvPr>
          <p:cNvSpPr>
            <a:spLocks noChangeAspect="1"/>
          </p:cNvSpPr>
          <p:nvPr/>
        </p:nvSpPr>
        <p:spPr>
          <a:xfrm>
            <a:off x="4040534" y="1794655"/>
            <a:ext cx="685800" cy="685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t>Start</a:t>
            </a:r>
          </a:p>
        </p:txBody>
      </p:sp>
      <p:sp>
        <p:nvSpPr>
          <p:cNvPr id="10" name="Oval 9">
            <a:extLst>
              <a:ext uri="{FF2B5EF4-FFF2-40B4-BE49-F238E27FC236}">
                <a16:creationId xmlns:a16="http://schemas.microsoft.com/office/drawing/2014/main" id="{84A951BD-7018-2A4F-8C14-7B8F50759034}"/>
              </a:ext>
            </a:extLst>
          </p:cNvPr>
          <p:cNvSpPr>
            <a:spLocks noChangeAspect="1"/>
          </p:cNvSpPr>
          <p:nvPr/>
        </p:nvSpPr>
        <p:spPr>
          <a:xfrm>
            <a:off x="5410200" y="1451755"/>
            <a:ext cx="1371600" cy="1371600"/>
          </a:xfrm>
          <a:prstGeom prst="ellipse">
            <a:avLst/>
          </a:prstGeom>
          <a:solidFill>
            <a:srgbClr val="A22B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200" b="1" dirty="0"/>
              <a:t>Business </a:t>
            </a:r>
            <a:br>
              <a:rPr lang="en-US" sz="1200" b="1" dirty="0"/>
            </a:br>
            <a:r>
              <a:rPr lang="en-US" sz="1200" b="1" dirty="0"/>
              <a:t>Understanding</a:t>
            </a:r>
          </a:p>
        </p:txBody>
      </p:sp>
      <p:sp>
        <p:nvSpPr>
          <p:cNvPr id="11" name="Oval 10">
            <a:extLst>
              <a:ext uri="{FF2B5EF4-FFF2-40B4-BE49-F238E27FC236}">
                <a16:creationId xmlns:a16="http://schemas.microsoft.com/office/drawing/2014/main" id="{4A437377-7AEA-B44E-8C71-EA6702614B71}"/>
              </a:ext>
            </a:extLst>
          </p:cNvPr>
          <p:cNvSpPr>
            <a:spLocks noChangeAspect="1"/>
          </p:cNvSpPr>
          <p:nvPr/>
        </p:nvSpPr>
        <p:spPr>
          <a:xfrm>
            <a:off x="4239466" y="2830413"/>
            <a:ext cx="1371600" cy="1371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t>Modeling</a:t>
            </a:r>
          </a:p>
        </p:txBody>
      </p:sp>
      <p:sp>
        <p:nvSpPr>
          <p:cNvPr id="12" name="Oval 11">
            <a:extLst>
              <a:ext uri="{FF2B5EF4-FFF2-40B4-BE49-F238E27FC236}">
                <a16:creationId xmlns:a16="http://schemas.microsoft.com/office/drawing/2014/main" id="{505C865E-6B38-C74A-ADAB-F5A5C4D52A32}"/>
              </a:ext>
            </a:extLst>
          </p:cNvPr>
          <p:cNvSpPr>
            <a:spLocks noChangeAspect="1"/>
          </p:cNvSpPr>
          <p:nvPr/>
        </p:nvSpPr>
        <p:spPr>
          <a:xfrm>
            <a:off x="6580934" y="2830413"/>
            <a:ext cx="1371600" cy="1371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200" b="1" dirty="0"/>
              <a:t>Data </a:t>
            </a:r>
            <a:br>
              <a:rPr lang="en-US" sz="1200" b="1" dirty="0"/>
            </a:br>
            <a:r>
              <a:rPr lang="en-US" sz="1200" b="1" dirty="0"/>
              <a:t>Acquisition &amp; </a:t>
            </a:r>
            <a:br>
              <a:rPr lang="en-US" sz="1200" b="1" dirty="0"/>
            </a:br>
            <a:r>
              <a:rPr lang="en-US" sz="1200" b="1" dirty="0"/>
              <a:t>Understanding</a:t>
            </a:r>
          </a:p>
        </p:txBody>
      </p:sp>
      <p:sp>
        <p:nvSpPr>
          <p:cNvPr id="14" name="Oval 13">
            <a:extLst>
              <a:ext uri="{FF2B5EF4-FFF2-40B4-BE49-F238E27FC236}">
                <a16:creationId xmlns:a16="http://schemas.microsoft.com/office/drawing/2014/main" id="{2C12F1F5-0EEF-F143-84C8-0B911D6CA6E7}"/>
              </a:ext>
            </a:extLst>
          </p:cNvPr>
          <p:cNvSpPr>
            <a:spLocks noChangeAspect="1"/>
          </p:cNvSpPr>
          <p:nvPr/>
        </p:nvSpPr>
        <p:spPr>
          <a:xfrm>
            <a:off x="5410200" y="4201335"/>
            <a:ext cx="1371600" cy="1371600"/>
          </a:xfrm>
          <a:prstGeom prst="ellipse">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200" b="1" dirty="0"/>
              <a:t>Deployment</a:t>
            </a:r>
          </a:p>
        </p:txBody>
      </p:sp>
      <p:sp>
        <p:nvSpPr>
          <p:cNvPr id="16" name="Rectangle 15">
            <a:extLst>
              <a:ext uri="{FF2B5EF4-FFF2-40B4-BE49-F238E27FC236}">
                <a16:creationId xmlns:a16="http://schemas.microsoft.com/office/drawing/2014/main" id="{A54048D5-109E-E645-87F3-088EE9233879}"/>
              </a:ext>
            </a:extLst>
          </p:cNvPr>
          <p:cNvSpPr/>
          <p:nvPr/>
        </p:nvSpPr>
        <p:spPr>
          <a:xfrm>
            <a:off x="2275523" y="3286935"/>
            <a:ext cx="1869801"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Model Training</a:t>
            </a:r>
          </a:p>
        </p:txBody>
      </p:sp>
      <p:sp>
        <p:nvSpPr>
          <p:cNvPr id="17" name="Text Placeholder 5">
            <a:extLst>
              <a:ext uri="{FF2B5EF4-FFF2-40B4-BE49-F238E27FC236}">
                <a16:creationId xmlns:a16="http://schemas.microsoft.com/office/drawing/2014/main" id="{6CFA869A-06D9-E144-8258-35AC33403AAE}"/>
              </a:ext>
            </a:extLst>
          </p:cNvPr>
          <p:cNvSpPr txBox="1">
            <a:spLocks/>
          </p:cNvSpPr>
          <p:nvPr/>
        </p:nvSpPr>
        <p:spPr bwMode="gray">
          <a:xfrm>
            <a:off x="288226" y="2724129"/>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000" dirty="0">
                <a:solidFill>
                  <a:schemeClr val="tx1"/>
                </a:solidFill>
              </a:rPr>
              <a:t>Transform, Binning,</a:t>
            </a:r>
            <a:br>
              <a:rPr lang="en-US" sz="1000" dirty="0">
                <a:solidFill>
                  <a:schemeClr val="tx1"/>
                </a:solidFill>
              </a:rPr>
            </a:br>
            <a:r>
              <a:rPr lang="en-US" sz="1000" dirty="0">
                <a:solidFill>
                  <a:schemeClr val="tx1"/>
                </a:solidFill>
              </a:rPr>
              <a:t>Temporal, Text, Image,</a:t>
            </a:r>
            <a:br>
              <a:rPr lang="en-US" sz="1000" dirty="0">
                <a:solidFill>
                  <a:schemeClr val="tx1"/>
                </a:solidFill>
              </a:rPr>
            </a:br>
            <a:r>
              <a:rPr lang="en-US" sz="1000" dirty="0">
                <a:solidFill>
                  <a:schemeClr val="tx1"/>
                </a:solidFill>
              </a:rPr>
              <a:t> Feature Selection</a:t>
            </a:r>
          </a:p>
        </p:txBody>
      </p:sp>
      <p:sp>
        <p:nvSpPr>
          <p:cNvPr id="18" name="Rectangle 17">
            <a:extLst>
              <a:ext uri="{FF2B5EF4-FFF2-40B4-BE49-F238E27FC236}">
                <a16:creationId xmlns:a16="http://schemas.microsoft.com/office/drawing/2014/main" id="{90EB315B-DBD4-DC47-A63C-FD74D383894E}"/>
              </a:ext>
            </a:extLst>
          </p:cNvPr>
          <p:cNvSpPr/>
          <p:nvPr/>
        </p:nvSpPr>
        <p:spPr>
          <a:xfrm>
            <a:off x="2275522" y="2724130"/>
            <a:ext cx="1869801"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Feature Engineering</a:t>
            </a:r>
          </a:p>
        </p:txBody>
      </p:sp>
      <p:sp>
        <p:nvSpPr>
          <p:cNvPr id="19" name="Rectangle 18">
            <a:extLst>
              <a:ext uri="{FF2B5EF4-FFF2-40B4-BE49-F238E27FC236}">
                <a16:creationId xmlns:a16="http://schemas.microsoft.com/office/drawing/2014/main" id="{C0AFD133-D8D4-3344-8214-F5A016747CB2}"/>
              </a:ext>
            </a:extLst>
          </p:cNvPr>
          <p:cNvSpPr/>
          <p:nvPr/>
        </p:nvSpPr>
        <p:spPr>
          <a:xfrm>
            <a:off x="2275522" y="3857696"/>
            <a:ext cx="1869801"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Model Evaluation</a:t>
            </a:r>
          </a:p>
        </p:txBody>
      </p:sp>
      <p:sp>
        <p:nvSpPr>
          <p:cNvPr id="20" name="Text Placeholder 5">
            <a:extLst>
              <a:ext uri="{FF2B5EF4-FFF2-40B4-BE49-F238E27FC236}">
                <a16:creationId xmlns:a16="http://schemas.microsoft.com/office/drawing/2014/main" id="{42F9D53C-1D58-DE4A-8310-1B09EAA610EF}"/>
              </a:ext>
            </a:extLst>
          </p:cNvPr>
          <p:cNvSpPr txBox="1">
            <a:spLocks/>
          </p:cNvSpPr>
          <p:nvPr/>
        </p:nvSpPr>
        <p:spPr bwMode="gray">
          <a:xfrm>
            <a:off x="288226" y="3289648"/>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000" dirty="0">
                <a:solidFill>
                  <a:schemeClr val="tx1"/>
                </a:solidFill>
              </a:rPr>
              <a:t>Algorithms, Ensemble Parameter Tuning, Retraining Model Management </a:t>
            </a:r>
          </a:p>
        </p:txBody>
      </p:sp>
      <p:sp>
        <p:nvSpPr>
          <p:cNvPr id="21" name="Text Placeholder 5">
            <a:extLst>
              <a:ext uri="{FF2B5EF4-FFF2-40B4-BE49-F238E27FC236}">
                <a16:creationId xmlns:a16="http://schemas.microsoft.com/office/drawing/2014/main" id="{88B1D349-AA8D-9E46-9A0F-8BA34E51BCFB}"/>
              </a:ext>
            </a:extLst>
          </p:cNvPr>
          <p:cNvSpPr txBox="1">
            <a:spLocks/>
          </p:cNvSpPr>
          <p:nvPr/>
        </p:nvSpPr>
        <p:spPr bwMode="gray">
          <a:xfrm>
            <a:off x="288226" y="3857696"/>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000" dirty="0">
                <a:solidFill>
                  <a:schemeClr val="tx1"/>
                </a:solidFill>
              </a:rPr>
              <a:t>Cross Validation, Model Reporting, A/B Testing</a:t>
            </a:r>
          </a:p>
        </p:txBody>
      </p:sp>
      <p:sp>
        <p:nvSpPr>
          <p:cNvPr id="22" name="Rectangle 21">
            <a:extLst>
              <a:ext uri="{FF2B5EF4-FFF2-40B4-BE49-F238E27FC236}">
                <a16:creationId xmlns:a16="http://schemas.microsoft.com/office/drawing/2014/main" id="{3CB06FCE-D5DD-7440-BB1C-2EDC3E7A2D65}"/>
              </a:ext>
            </a:extLst>
          </p:cNvPr>
          <p:cNvSpPr/>
          <p:nvPr/>
        </p:nvSpPr>
        <p:spPr>
          <a:xfrm>
            <a:off x="8046677" y="3007181"/>
            <a:ext cx="18698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Pipeline</a:t>
            </a:r>
          </a:p>
        </p:txBody>
      </p:sp>
      <p:sp>
        <p:nvSpPr>
          <p:cNvPr id="23" name="Rectangle 22">
            <a:extLst>
              <a:ext uri="{FF2B5EF4-FFF2-40B4-BE49-F238E27FC236}">
                <a16:creationId xmlns:a16="http://schemas.microsoft.com/office/drawing/2014/main" id="{76FE1F9C-CADD-5449-A23B-BFD5E50783C3}"/>
              </a:ext>
            </a:extLst>
          </p:cNvPr>
          <p:cNvSpPr/>
          <p:nvPr/>
        </p:nvSpPr>
        <p:spPr>
          <a:xfrm>
            <a:off x="8046676" y="2443498"/>
            <a:ext cx="18698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Data Source</a:t>
            </a:r>
          </a:p>
        </p:txBody>
      </p:sp>
      <p:sp>
        <p:nvSpPr>
          <p:cNvPr id="24" name="Rectangle 23">
            <a:extLst>
              <a:ext uri="{FF2B5EF4-FFF2-40B4-BE49-F238E27FC236}">
                <a16:creationId xmlns:a16="http://schemas.microsoft.com/office/drawing/2014/main" id="{6D0C6CCA-4CB1-724D-8908-2931A5ADDD15}"/>
              </a:ext>
            </a:extLst>
          </p:cNvPr>
          <p:cNvSpPr/>
          <p:nvPr/>
        </p:nvSpPr>
        <p:spPr>
          <a:xfrm>
            <a:off x="8046676" y="3566796"/>
            <a:ext cx="18698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Environment</a:t>
            </a:r>
          </a:p>
        </p:txBody>
      </p:sp>
      <p:sp>
        <p:nvSpPr>
          <p:cNvPr id="25" name="Rectangle 24">
            <a:extLst>
              <a:ext uri="{FF2B5EF4-FFF2-40B4-BE49-F238E27FC236}">
                <a16:creationId xmlns:a16="http://schemas.microsoft.com/office/drawing/2014/main" id="{44FEC698-A331-2A43-BE8D-6D09E604147E}"/>
              </a:ext>
            </a:extLst>
          </p:cNvPr>
          <p:cNvSpPr/>
          <p:nvPr/>
        </p:nvSpPr>
        <p:spPr>
          <a:xfrm>
            <a:off x="8046676" y="4126411"/>
            <a:ext cx="18698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Wrangling, Exploring &amp; Cleaning</a:t>
            </a:r>
          </a:p>
        </p:txBody>
      </p:sp>
      <p:sp>
        <p:nvSpPr>
          <p:cNvPr id="26" name="Rectangle 25">
            <a:extLst>
              <a:ext uri="{FF2B5EF4-FFF2-40B4-BE49-F238E27FC236}">
                <a16:creationId xmlns:a16="http://schemas.microsoft.com/office/drawing/2014/main" id="{90B36919-4574-3B4F-8D3C-BF7E09FD49AF}"/>
              </a:ext>
            </a:extLst>
          </p:cNvPr>
          <p:cNvSpPr/>
          <p:nvPr/>
        </p:nvSpPr>
        <p:spPr>
          <a:xfrm>
            <a:off x="5161099" y="5722033"/>
            <a:ext cx="1869801" cy="457200"/>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Scoring, Performance Monitoring, etc.</a:t>
            </a:r>
          </a:p>
        </p:txBody>
      </p:sp>
      <p:cxnSp>
        <p:nvCxnSpPr>
          <p:cNvPr id="28" name="Straight Arrow Connector 27">
            <a:extLst>
              <a:ext uri="{FF2B5EF4-FFF2-40B4-BE49-F238E27FC236}">
                <a16:creationId xmlns:a16="http://schemas.microsoft.com/office/drawing/2014/main" id="{4C0CAE1C-BF05-5548-9ADC-2AE195F184F1}"/>
              </a:ext>
            </a:extLst>
          </p:cNvPr>
          <p:cNvCxnSpPr>
            <a:stCxn id="9" idx="6"/>
            <a:endCxn id="10" idx="2"/>
          </p:cNvCxnSpPr>
          <p:nvPr/>
        </p:nvCxnSpPr>
        <p:spPr>
          <a:xfrm>
            <a:off x="4726334" y="2137555"/>
            <a:ext cx="683866" cy="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6EB13A-6C2B-D548-BFB2-36CCE68E465D}"/>
              </a:ext>
            </a:extLst>
          </p:cNvPr>
          <p:cNvCxnSpPr>
            <a:stCxn id="10" idx="3"/>
            <a:endCxn id="11" idx="7"/>
          </p:cNvCxnSpPr>
          <p:nvPr/>
        </p:nvCxnSpPr>
        <p:spPr>
          <a:xfrm flipH="1">
            <a:off x="5410200" y="2622489"/>
            <a:ext cx="200866" cy="40879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B54C3CD-5D81-304F-8832-E91FFAD3B75D}"/>
              </a:ext>
            </a:extLst>
          </p:cNvPr>
          <p:cNvCxnSpPr>
            <a:stCxn id="10" idx="5"/>
            <a:endCxn id="12" idx="1"/>
          </p:cNvCxnSpPr>
          <p:nvPr/>
        </p:nvCxnSpPr>
        <p:spPr>
          <a:xfrm>
            <a:off x="6580934" y="2622489"/>
            <a:ext cx="200866" cy="40879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485FC14-942C-9245-8E22-3A6DDD0D010B}"/>
              </a:ext>
            </a:extLst>
          </p:cNvPr>
          <p:cNvCxnSpPr>
            <a:stCxn id="12" idx="3"/>
            <a:endCxn id="14" idx="7"/>
          </p:cNvCxnSpPr>
          <p:nvPr/>
        </p:nvCxnSpPr>
        <p:spPr>
          <a:xfrm flipH="1">
            <a:off x="6580934" y="4001147"/>
            <a:ext cx="200866" cy="401054"/>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AF6331C-4AA2-2A42-BAFA-A2A278C2B703}"/>
              </a:ext>
            </a:extLst>
          </p:cNvPr>
          <p:cNvCxnSpPr>
            <a:stCxn id="11" idx="5"/>
            <a:endCxn id="14" idx="1"/>
          </p:cNvCxnSpPr>
          <p:nvPr/>
        </p:nvCxnSpPr>
        <p:spPr>
          <a:xfrm>
            <a:off x="5410200" y="4001147"/>
            <a:ext cx="200866" cy="401054"/>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0BC15F0-6946-274A-BCA7-9FF5D2F569DF}"/>
              </a:ext>
            </a:extLst>
          </p:cNvPr>
          <p:cNvCxnSpPr>
            <a:cxnSpLocks/>
            <a:stCxn id="11" idx="6"/>
            <a:endCxn id="12" idx="2"/>
          </p:cNvCxnSpPr>
          <p:nvPr/>
        </p:nvCxnSpPr>
        <p:spPr>
          <a:xfrm>
            <a:off x="5611066" y="3516213"/>
            <a:ext cx="969868" cy="0"/>
          </a:xfrm>
          <a:prstGeom prst="straightConnector1">
            <a:avLst/>
          </a:prstGeom>
          <a:ln w="12700" cap="rnd">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 Placeholder 5">
            <a:extLst>
              <a:ext uri="{FF2B5EF4-FFF2-40B4-BE49-F238E27FC236}">
                <a16:creationId xmlns:a16="http://schemas.microsoft.com/office/drawing/2014/main" id="{237B2334-F570-0140-907D-FC152E2C3165}"/>
              </a:ext>
            </a:extLst>
          </p:cNvPr>
          <p:cNvSpPr txBox="1">
            <a:spLocks/>
          </p:cNvSpPr>
          <p:nvPr/>
        </p:nvSpPr>
        <p:spPr bwMode="gray">
          <a:xfrm>
            <a:off x="10099915" y="2443498"/>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000" dirty="0">
                <a:solidFill>
                  <a:schemeClr val="tx1"/>
                </a:solidFill>
              </a:rPr>
              <a:t>On-premises vs Cloud </a:t>
            </a:r>
            <a:br>
              <a:rPr lang="en-US" sz="1000" dirty="0">
                <a:solidFill>
                  <a:schemeClr val="tx1"/>
                </a:solidFill>
              </a:rPr>
            </a:br>
            <a:r>
              <a:rPr lang="en-US" sz="1000" dirty="0">
                <a:solidFill>
                  <a:schemeClr val="tx1"/>
                </a:solidFill>
              </a:rPr>
              <a:t>Database vs Files</a:t>
            </a:r>
          </a:p>
        </p:txBody>
      </p:sp>
      <p:sp>
        <p:nvSpPr>
          <p:cNvPr id="45" name="Text Placeholder 5">
            <a:extLst>
              <a:ext uri="{FF2B5EF4-FFF2-40B4-BE49-F238E27FC236}">
                <a16:creationId xmlns:a16="http://schemas.microsoft.com/office/drawing/2014/main" id="{EC39F774-C96A-CB45-A131-A5394CB55150}"/>
              </a:ext>
            </a:extLst>
          </p:cNvPr>
          <p:cNvSpPr txBox="1">
            <a:spLocks/>
          </p:cNvSpPr>
          <p:nvPr/>
        </p:nvSpPr>
        <p:spPr bwMode="gray">
          <a:xfrm>
            <a:off x="10099915" y="3007181"/>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000" dirty="0">
                <a:solidFill>
                  <a:schemeClr val="tx1"/>
                </a:solidFill>
              </a:rPr>
              <a:t>Streaming vs Batch</a:t>
            </a:r>
            <a:br>
              <a:rPr lang="en-US" sz="1000" dirty="0">
                <a:solidFill>
                  <a:schemeClr val="tx1"/>
                </a:solidFill>
              </a:rPr>
            </a:br>
            <a:r>
              <a:rPr lang="en-US" sz="1000" dirty="0">
                <a:solidFill>
                  <a:schemeClr val="tx1"/>
                </a:solidFill>
              </a:rPr>
              <a:t>Low vs High Frequency</a:t>
            </a:r>
          </a:p>
        </p:txBody>
      </p:sp>
      <p:sp>
        <p:nvSpPr>
          <p:cNvPr id="46" name="Text Placeholder 5">
            <a:extLst>
              <a:ext uri="{FF2B5EF4-FFF2-40B4-BE49-F238E27FC236}">
                <a16:creationId xmlns:a16="http://schemas.microsoft.com/office/drawing/2014/main" id="{F35CAD0C-FBEC-A64B-A34E-17C1D0710403}"/>
              </a:ext>
            </a:extLst>
          </p:cNvPr>
          <p:cNvSpPr txBox="1">
            <a:spLocks/>
          </p:cNvSpPr>
          <p:nvPr/>
        </p:nvSpPr>
        <p:spPr bwMode="gray">
          <a:xfrm>
            <a:off x="10099915" y="3568152"/>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000" dirty="0">
                <a:solidFill>
                  <a:schemeClr val="tx1"/>
                </a:solidFill>
              </a:rPr>
              <a:t>On-premises vs Cloud </a:t>
            </a:r>
            <a:br>
              <a:rPr lang="en-US" sz="1000" dirty="0">
                <a:solidFill>
                  <a:schemeClr val="tx1"/>
                </a:solidFill>
              </a:rPr>
            </a:br>
            <a:r>
              <a:rPr lang="en-US" sz="1000" dirty="0">
                <a:solidFill>
                  <a:schemeClr val="tx1"/>
                </a:solidFill>
              </a:rPr>
              <a:t>Database vs Data Lake vs</a:t>
            </a:r>
            <a:br>
              <a:rPr lang="en-US" sz="1000" dirty="0">
                <a:solidFill>
                  <a:schemeClr val="tx1"/>
                </a:solidFill>
              </a:rPr>
            </a:br>
            <a:r>
              <a:rPr lang="en-US" sz="1000" dirty="0">
                <a:solidFill>
                  <a:schemeClr val="tx1"/>
                </a:solidFill>
              </a:rPr>
              <a:t>Small vs Medium vs Bid Data </a:t>
            </a:r>
          </a:p>
        </p:txBody>
      </p:sp>
      <p:sp>
        <p:nvSpPr>
          <p:cNvPr id="47" name="Text Placeholder 5">
            <a:extLst>
              <a:ext uri="{FF2B5EF4-FFF2-40B4-BE49-F238E27FC236}">
                <a16:creationId xmlns:a16="http://schemas.microsoft.com/office/drawing/2014/main" id="{7A3661DF-4747-7F4B-96D3-45CCF302DE48}"/>
              </a:ext>
            </a:extLst>
          </p:cNvPr>
          <p:cNvSpPr txBox="1">
            <a:spLocks/>
          </p:cNvSpPr>
          <p:nvPr/>
        </p:nvSpPr>
        <p:spPr bwMode="gray">
          <a:xfrm>
            <a:off x="10099915" y="4126411"/>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000" dirty="0">
                <a:solidFill>
                  <a:schemeClr val="tx1"/>
                </a:solidFill>
              </a:rPr>
              <a:t>Structured vs Unstructured</a:t>
            </a:r>
            <a:br>
              <a:rPr lang="en-US" sz="1000" dirty="0">
                <a:solidFill>
                  <a:schemeClr val="tx1"/>
                </a:solidFill>
              </a:rPr>
            </a:br>
            <a:r>
              <a:rPr lang="en-US" sz="1000" dirty="0">
                <a:solidFill>
                  <a:schemeClr val="tx1"/>
                </a:solidFill>
              </a:rPr>
              <a:t>Data Validation and Cleanup</a:t>
            </a:r>
            <a:br>
              <a:rPr lang="en-US" sz="1000" dirty="0">
                <a:solidFill>
                  <a:schemeClr val="tx1"/>
                </a:solidFill>
              </a:rPr>
            </a:br>
            <a:r>
              <a:rPr lang="en-US" sz="1000" dirty="0">
                <a:solidFill>
                  <a:schemeClr val="tx1"/>
                </a:solidFill>
              </a:rPr>
              <a:t>Visualization</a:t>
            </a:r>
          </a:p>
        </p:txBody>
      </p:sp>
      <p:grpSp>
        <p:nvGrpSpPr>
          <p:cNvPr id="59" name="Group 58">
            <a:extLst>
              <a:ext uri="{FF2B5EF4-FFF2-40B4-BE49-F238E27FC236}">
                <a16:creationId xmlns:a16="http://schemas.microsoft.com/office/drawing/2014/main" id="{10114AC4-4583-B643-8094-1C65633DF356}"/>
              </a:ext>
            </a:extLst>
          </p:cNvPr>
          <p:cNvGrpSpPr/>
          <p:nvPr/>
        </p:nvGrpSpPr>
        <p:grpSpPr>
          <a:xfrm>
            <a:off x="2833041" y="4432441"/>
            <a:ext cx="2280987" cy="2280987"/>
            <a:chOff x="2833041" y="4432441"/>
            <a:chExt cx="2280987" cy="2280987"/>
          </a:xfrm>
        </p:grpSpPr>
        <p:pic>
          <p:nvPicPr>
            <p:cNvPr id="55" name="Picture 54">
              <a:extLst>
                <a:ext uri="{FF2B5EF4-FFF2-40B4-BE49-F238E27FC236}">
                  <a16:creationId xmlns:a16="http://schemas.microsoft.com/office/drawing/2014/main" id="{6652B109-8155-CF44-AD4F-06E69EC148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3041" y="4432441"/>
              <a:ext cx="2280987" cy="2280987"/>
            </a:xfrm>
            <a:prstGeom prst="rect">
              <a:avLst/>
            </a:prstGeom>
          </p:spPr>
        </p:pic>
        <p:sp>
          <p:nvSpPr>
            <p:cNvPr id="56" name="Text Placeholder 5">
              <a:extLst>
                <a:ext uri="{FF2B5EF4-FFF2-40B4-BE49-F238E27FC236}">
                  <a16:creationId xmlns:a16="http://schemas.microsoft.com/office/drawing/2014/main" id="{E8DECDB4-E4C2-E746-9791-7481D65E4DE6}"/>
                </a:ext>
              </a:extLst>
            </p:cNvPr>
            <p:cNvSpPr txBox="1">
              <a:spLocks/>
            </p:cNvSpPr>
            <p:nvPr/>
          </p:nvSpPr>
          <p:spPr bwMode="gray">
            <a:xfrm>
              <a:off x="3791239" y="4775958"/>
              <a:ext cx="841722"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000" dirty="0">
                  <a:solidFill>
                    <a:srgbClr val="00549F"/>
                  </a:solidFill>
                </a:rPr>
                <a:t>Model </a:t>
              </a:r>
              <a:br>
                <a:rPr lang="en-US" sz="1000" dirty="0">
                  <a:solidFill>
                    <a:srgbClr val="00549F"/>
                  </a:solidFill>
                </a:rPr>
              </a:br>
              <a:r>
                <a:rPr lang="en-US" sz="1000" dirty="0">
                  <a:solidFill>
                    <a:srgbClr val="00549F"/>
                  </a:solidFill>
                </a:rPr>
                <a:t>Store</a:t>
              </a:r>
            </a:p>
          </p:txBody>
        </p:sp>
        <p:sp>
          <p:nvSpPr>
            <p:cNvPr id="57" name="Text Placeholder 5">
              <a:extLst>
                <a:ext uri="{FF2B5EF4-FFF2-40B4-BE49-F238E27FC236}">
                  <a16:creationId xmlns:a16="http://schemas.microsoft.com/office/drawing/2014/main" id="{F217FFFE-43D6-D844-953D-032DA57B9BF6}"/>
                </a:ext>
              </a:extLst>
            </p:cNvPr>
            <p:cNvSpPr txBox="1">
              <a:spLocks/>
            </p:cNvSpPr>
            <p:nvPr/>
          </p:nvSpPr>
          <p:spPr bwMode="gray">
            <a:xfrm>
              <a:off x="3131812" y="5145508"/>
              <a:ext cx="841722"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000" dirty="0">
                  <a:solidFill>
                    <a:srgbClr val="00549F"/>
                  </a:solidFill>
                </a:rPr>
                <a:t>Web</a:t>
              </a:r>
              <a:br>
                <a:rPr lang="en-US" sz="1000" dirty="0">
                  <a:solidFill>
                    <a:srgbClr val="00549F"/>
                  </a:solidFill>
                </a:rPr>
              </a:br>
              <a:r>
                <a:rPr lang="en-US" sz="1000" dirty="0">
                  <a:solidFill>
                    <a:srgbClr val="00549F"/>
                  </a:solidFill>
                </a:rPr>
                <a:t>Services</a:t>
              </a:r>
            </a:p>
          </p:txBody>
        </p:sp>
        <p:sp>
          <p:nvSpPr>
            <p:cNvPr id="58" name="Text Placeholder 5">
              <a:extLst>
                <a:ext uri="{FF2B5EF4-FFF2-40B4-BE49-F238E27FC236}">
                  <a16:creationId xmlns:a16="http://schemas.microsoft.com/office/drawing/2014/main" id="{7540ED17-AE75-8342-B5D3-2317D89FF8D3}"/>
                </a:ext>
              </a:extLst>
            </p:cNvPr>
            <p:cNvSpPr txBox="1">
              <a:spLocks/>
            </p:cNvSpPr>
            <p:nvPr/>
          </p:nvSpPr>
          <p:spPr bwMode="gray">
            <a:xfrm>
              <a:off x="3564865" y="5714416"/>
              <a:ext cx="1435930"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000" dirty="0">
                  <a:solidFill>
                    <a:srgbClr val="00549F"/>
                  </a:solidFill>
                </a:rPr>
                <a:t>Intelligent</a:t>
              </a:r>
              <a:br>
                <a:rPr lang="en-US" sz="1000" dirty="0">
                  <a:solidFill>
                    <a:srgbClr val="00549F"/>
                  </a:solidFill>
                </a:rPr>
              </a:br>
              <a:r>
                <a:rPr lang="en-US" sz="1000" dirty="0">
                  <a:solidFill>
                    <a:srgbClr val="00549F"/>
                  </a:solidFill>
                </a:rPr>
                <a:t>Applications</a:t>
              </a:r>
            </a:p>
          </p:txBody>
        </p:sp>
      </p:grpSp>
      <p:sp>
        <p:nvSpPr>
          <p:cNvPr id="62" name="Oval 61">
            <a:extLst>
              <a:ext uri="{FF2B5EF4-FFF2-40B4-BE49-F238E27FC236}">
                <a16:creationId xmlns:a16="http://schemas.microsoft.com/office/drawing/2014/main" id="{BE7D1BF4-C735-8D45-9331-2CEB2AA366AC}"/>
              </a:ext>
            </a:extLst>
          </p:cNvPr>
          <p:cNvSpPr>
            <a:spLocks noChangeAspect="1"/>
          </p:cNvSpPr>
          <p:nvPr/>
        </p:nvSpPr>
        <p:spPr>
          <a:xfrm>
            <a:off x="8638676" y="5001598"/>
            <a:ext cx="685800" cy="685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t>End</a:t>
            </a:r>
          </a:p>
        </p:txBody>
      </p:sp>
      <p:cxnSp>
        <p:nvCxnSpPr>
          <p:cNvPr id="64" name="Elbow Connector 63">
            <a:extLst>
              <a:ext uri="{FF2B5EF4-FFF2-40B4-BE49-F238E27FC236}">
                <a16:creationId xmlns:a16="http://schemas.microsoft.com/office/drawing/2014/main" id="{3FCA8EFB-D1F2-7746-9D3A-76DE8324342B}"/>
              </a:ext>
            </a:extLst>
          </p:cNvPr>
          <p:cNvCxnSpPr>
            <a:stCxn id="14" idx="6"/>
            <a:endCxn id="62" idx="2"/>
          </p:cNvCxnSpPr>
          <p:nvPr/>
        </p:nvCxnSpPr>
        <p:spPr>
          <a:xfrm>
            <a:off x="6781800" y="4887135"/>
            <a:ext cx="1856876" cy="457363"/>
          </a:xfrm>
          <a:prstGeom prst="bentConnector3">
            <a:avLst>
              <a:gd name="adj1" fmla="val 1323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 Placeholder 5">
            <a:extLst>
              <a:ext uri="{FF2B5EF4-FFF2-40B4-BE49-F238E27FC236}">
                <a16:creationId xmlns:a16="http://schemas.microsoft.com/office/drawing/2014/main" id="{C6C5ACC4-12FF-8448-803E-9ADA037CCE4A}"/>
              </a:ext>
            </a:extLst>
          </p:cNvPr>
          <p:cNvSpPr txBox="1">
            <a:spLocks/>
          </p:cNvSpPr>
          <p:nvPr/>
        </p:nvSpPr>
        <p:spPr bwMode="gray">
          <a:xfrm>
            <a:off x="6880108" y="4965283"/>
            <a:ext cx="1803857" cy="454488"/>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000" b="1" dirty="0">
                <a:solidFill>
                  <a:schemeClr val="tx1"/>
                </a:solidFill>
              </a:rPr>
              <a:t>Customer Acceptance</a:t>
            </a:r>
          </a:p>
        </p:txBody>
      </p:sp>
    </p:spTree>
    <p:custDataLst>
      <p:tags r:id="rId1"/>
    </p:custDataLst>
    <p:extLst>
      <p:ext uri="{BB962C8B-B14F-4D97-AF65-F5344CB8AC3E}">
        <p14:creationId xmlns:p14="http://schemas.microsoft.com/office/powerpoint/2010/main" val="2521348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b="1" dirty="0"/>
              <a:t>Recap: - </a:t>
            </a:r>
            <a:r>
              <a:rPr lang="en-US" dirty="0"/>
              <a:t>Data Science</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p:txBody>
          <a:bodyPr/>
          <a:lstStyle/>
          <a:p>
            <a:pPr>
              <a:lnSpc>
                <a:spcPct val="100000"/>
              </a:lnSpc>
            </a:pPr>
            <a:r>
              <a:rPr lang="en-US" dirty="0"/>
              <a:t>Data Science is the </a:t>
            </a:r>
            <a:r>
              <a:rPr lang="en-US" b="1" dirty="0">
                <a:solidFill>
                  <a:srgbClr val="DF8016"/>
                </a:solidFill>
              </a:rPr>
              <a:t>extraction of relevant insights from data</a:t>
            </a:r>
            <a:r>
              <a:rPr lang="en-US" dirty="0"/>
              <a:t>. It uses various techniques from many fields like mathematics, machine learning, computer programming, statistical modeling, data engineering and visualization, pattern recognition and learning, uncertainty modeling, data warehousing, and cloud computing. </a:t>
            </a:r>
          </a:p>
          <a:p>
            <a:pPr>
              <a:lnSpc>
                <a:spcPct val="100000"/>
              </a:lnSpc>
            </a:pPr>
            <a:endParaRPr lang="en-US" dirty="0"/>
          </a:p>
          <a:p>
            <a:pPr>
              <a:lnSpc>
                <a:spcPct val="100000"/>
              </a:lnSpc>
            </a:pPr>
            <a:r>
              <a:rPr lang="en-US" dirty="0"/>
              <a:t>Data Science does not necessarily involve big data, but the fact that data is scaling up makes big data an important aspect of data science.</a:t>
            </a:r>
          </a:p>
          <a:p>
            <a:pPr>
              <a:lnSpc>
                <a:spcPct val="100000"/>
              </a:lnSpc>
            </a:pP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16</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a:t>What is Data Science?</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6955-8239-4E9A-BDE6-CFC0A2F9C6B6}"/>
              </a:ext>
            </a:extLst>
          </p:cNvPr>
          <p:cNvSpPr>
            <a:spLocks noGrp="1"/>
          </p:cNvSpPr>
          <p:nvPr>
            <p:ph type="title"/>
          </p:nvPr>
        </p:nvSpPr>
        <p:spPr/>
        <p:txBody>
          <a:bodyPr/>
          <a:lstStyle/>
          <a:p>
            <a:r>
              <a:rPr lang="en-US" dirty="0"/>
              <a:t>Data Science</a:t>
            </a:r>
          </a:p>
        </p:txBody>
      </p:sp>
      <p:sp>
        <p:nvSpPr>
          <p:cNvPr id="4" name="Footer Placeholder 3">
            <a:extLst>
              <a:ext uri="{FF2B5EF4-FFF2-40B4-BE49-F238E27FC236}">
                <a16:creationId xmlns:a16="http://schemas.microsoft.com/office/drawing/2014/main" id="{63521257-FD2F-4495-A5D7-573A87EA40C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9C38728-9E8E-4BBC-B35B-507BB0E71E65}"/>
              </a:ext>
            </a:extLst>
          </p:cNvPr>
          <p:cNvSpPr>
            <a:spLocks noGrp="1"/>
          </p:cNvSpPr>
          <p:nvPr>
            <p:ph type="sldNum" sz="quarter" idx="12"/>
          </p:nvPr>
        </p:nvSpPr>
        <p:spPr/>
        <p:txBody>
          <a:bodyPr/>
          <a:lstStyle/>
          <a:p>
            <a:fld id="{3310D8EA-3107-4873-B9AB-DD7D3E79053A}" type="slidenum">
              <a:rPr lang="en-US" smtClean="0"/>
              <a:pPr/>
              <a:t>17</a:t>
            </a:fld>
            <a:endParaRPr lang="en-US"/>
          </a:p>
        </p:txBody>
      </p:sp>
      <p:sp>
        <p:nvSpPr>
          <p:cNvPr id="6" name="Text Placeholder 5">
            <a:extLst>
              <a:ext uri="{FF2B5EF4-FFF2-40B4-BE49-F238E27FC236}">
                <a16:creationId xmlns:a16="http://schemas.microsoft.com/office/drawing/2014/main" id="{4F39564D-009E-4B95-B01F-2ACBA80D8E89}"/>
              </a:ext>
            </a:extLst>
          </p:cNvPr>
          <p:cNvSpPr>
            <a:spLocks noGrp="1"/>
          </p:cNvSpPr>
          <p:nvPr>
            <p:ph type="body" sz="quarter" idx="13"/>
          </p:nvPr>
        </p:nvSpPr>
        <p:spPr/>
        <p:txBody>
          <a:bodyPr/>
          <a:lstStyle/>
          <a:p>
            <a:r>
              <a:rPr lang="en-US" b="1" dirty="0"/>
              <a:t>DEMO</a:t>
            </a:r>
            <a:r>
              <a:rPr lang="en-US" dirty="0"/>
              <a:t>: Titanic Case </a:t>
            </a:r>
            <a:r>
              <a:rPr lang="en-US" dirty="0">
                <a:hlinkClick r:id="rId3" action="ppaction://hlinkfile"/>
              </a:rPr>
              <a:t>Study</a:t>
            </a:r>
            <a:endParaRPr lang="en-US" dirty="0"/>
          </a:p>
        </p:txBody>
      </p:sp>
      <p:pic>
        <p:nvPicPr>
          <p:cNvPr id="10" name="Content Placeholder 9">
            <a:extLst>
              <a:ext uri="{FF2B5EF4-FFF2-40B4-BE49-F238E27FC236}">
                <a16:creationId xmlns:a16="http://schemas.microsoft.com/office/drawing/2014/main" id="{BA8ED06D-2175-C941-BF08-0F71BA08DDF3}"/>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25868" b="25471"/>
          <a:stretch/>
        </p:blipFill>
        <p:spPr>
          <a:xfrm>
            <a:off x="0" y="1654631"/>
            <a:ext cx="12192000" cy="4453561"/>
          </a:xfrm>
        </p:spPr>
      </p:pic>
    </p:spTree>
    <p:custDataLst>
      <p:tags r:id="rId1"/>
    </p:custDataLst>
    <p:extLst>
      <p:ext uri="{BB962C8B-B14F-4D97-AF65-F5344CB8AC3E}">
        <p14:creationId xmlns:p14="http://schemas.microsoft.com/office/powerpoint/2010/main" val="337680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(Data Science)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18</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2"/>
            <a:ext cx="10920559" cy="4745190"/>
          </a:xfrm>
        </p:spPr>
        <p:txBody>
          <a:bodyPr/>
          <a:lstStyle/>
          <a:p>
            <a:r>
              <a:rPr lang="en-US" b="1" dirty="0">
                <a:solidFill>
                  <a:srgbClr val="000000"/>
                </a:solidFill>
              </a:rPr>
              <a:t>Questions:</a:t>
            </a:r>
          </a:p>
          <a:p>
            <a:pPr>
              <a:buNone/>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see how the techniques and algorithms used can actually </a:t>
            </a:r>
            <a:r>
              <a:rPr lang="en-US" u="sng" dirty="0">
                <a:latin typeface="Arial" pitchFamily="34" charset="0"/>
                <a:cs typeface="Arial" pitchFamily="34" charset="0"/>
              </a:rPr>
              <a:t>add</a:t>
            </a:r>
            <a:r>
              <a:rPr lang="en-US" dirty="0">
                <a:latin typeface="Arial" pitchFamily="34" charset="0"/>
                <a:cs typeface="Arial" pitchFamily="34" charset="0"/>
              </a:rPr>
              <a:t> insights, which might otherwise be hidden?</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of you would buy a first class ticket if you were a passenger on the Titanic?</a:t>
            </a: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1828801" y="2551489"/>
            <a:ext cx="8389856" cy="1087258"/>
          </a:xfrm>
        </p:spPr>
        <p:txBody>
          <a:bodyPr/>
          <a:lstStyle/>
          <a:p>
            <a:pPr>
              <a:buNone/>
            </a:pPr>
            <a:r>
              <a:rPr lang="en-US" sz="2800" dirty="0"/>
              <a:t>The </a:t>
            </a:r>
            <a:r>
              <a:rPr lang="en-US" sz="2800" b="1" dirty="0">
                <a:solidFill>
                  <a:srgbClr val="FF0000"/>
                </a:solidFill>
              </a:rPr>
              <a:t>essence</a:t>
            </a:r>
            <a:r>
              <a:rPr lang="en-US" sz="2800" dirty="0"/>
              <a:t> of </a:t>
            </a:r>
            <a:r>
              <a:rPr lang="en-US" sz="2800" u="sng" dirty="0"/>
              <a:t>Machine Learning </a:t>
            </a:r>
            <a:r>
              <a:rPr lang="en-US" sz="2800" dirty="0"/>
              <a:t>is </a:t>
            </a:r>
            <a:r>
              <a:rPr lang="en-US" sz="2800" b="1" dirty="0">
                <a:solidFill>
                  <a:srgbClr val="DF8016"/>
                </a:solidFill>
              </a:rPr>
              <a:t>learning </a:t>
            </a:r>
            <a:r>
              <a:rPr lang="en-US" sz="2800" dirty="0"/>
              <a:t>from data with little (or no) human intervention.</a:t>
            </a:r>
          </a:p>
          <a:p>
            <a:pPr>
              <a:lnSpc>
                <a:spcPct val="100000"/>
              </a:lnSpc>
            </a:pPr>
            <a:endParaRPr lang="en-US" dirty="0"/>
          </a:p>
          <a:p>
            <a:pPr>
              <a:lnSpc>
                <a:spcPct val="100000"/>
              </a:lnSpc>
            </a:pP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19</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is Machine Learning?</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3822AC-F38C-4B9F-B6C0-73F44E226988}"/>
              </a:ext>
            </a:extLst>
          </p:cNvPr>
          <p:cNvSpPr>
            <a:spLocks noGrp="1"/>
          </p:cNvSpPr>
          <p:nvPr>
            <p:ph type="title"/>
          </p:nvPr>
        </p:nvSpPr>
        <p:spPr/>
        <p:txBody>
          <a:bodyPr/>
          <a:lstStyle/>
          <a:p>
            <a:r>
              <a:rPr lang="en-US"/>
              <a:t>My Gift to You</a:t>
            </a:r>
          </a:p>
        </p:txBody>
      </p:sp>
      <p:sp>
        <p:nvSpPr>
          <p:cNvPr id="9" name="Content Placeholder 8">
            <a:extLst>
              <a:ext uri="{FF2B5EF4-FFF2-40B4-BE49-F238E27FC236}">
                <a16:creationId xmlns:a16="http://schemas.microsoft.com/office/drawing/2014/main" id="{757D4CB0-5236-4417-A5B0-E5AD7BF567C2}"/>
              </a:ext>
            </a:extLst>
          </p:cNvPr>
          <p:cNvSpPr>
            <a:spLocks noGrp="1"/>
          </p:cNvSpPr>
          <p:nvPr>
            <p:ph idx="1"/>
          </p:nvPr>
        </p:nvSpPr>
        <p:spPr/>
        <p:txBody>
          <a:bodyPr/>
          <a:lstStyle/>
          <a:p>
            <a:pPr algn="ctr"/>
            <a:r>
              <a:rPr lang="en-US" sz="4000" dirty="0">
                <a:solidFill>
                  <a:srgbClr val="E87722"/>
                </a:solidFill>
              </a:rPr>
              <a:t>matt-versaggi.com/</a:t>
            </a:r>
            <a:r>
              <a:rPr lang="en-US" sz="4000" dirty="0" err="1">
                <a:solidFill>
                  <a:srgbClr val="E87722"/>
                </a:solidFill>
              </a:rPr>
              <a:t>mit_open_courseware</a:t>
            </a:r>
            <a:endParaRPr lang="en-US" dirty="0">
              <a:solidFill>
                <a:schemeClr val="tx1">
                  <a:lumMod val="50000"/>
                </a:schemeClr>
              </a:solidFill>
            </a:endParaRPr>
          </a:p>
          <a:p>
            <a:pPr algn="ctr"/>
            <a:r>
              <a:rPr lang="en-US" dirty="0">
                <a:solidFill>
                  <a:schemeClr val="tx1"/>
                </a:solidFill>
              </a:rPr>
              <a:t>This is the AI Repository compiling </a:t>
            </a:r>
            <a:r>
              <a:rPr lang="en-US" b="1" dirty="0">
                <a:solidFill>
                  <a:schemeClr val="tx1"/>
                </a:solidFill>
              </a:rPr>
              <a:t>years</a:t>
            </a:r>
            <a:r>
              <a:rPr lang="en-US" dirty="0">
                <a:solidFill>
                  <a:schemeClr val="tx1"/>
                </a:solidFill>
              </a:rPr>
              <a:t> of biz / tech AI materials in this one space.</a:t>
            </a:r>
          </a:p>
          <a:p>
            <a:pPr algn="ctr"/>
            <a:endParaRPr lang="en-US" dirty="0">
              <a:solidFill>
                <a:schemeClr val="tx1"/>
              </a:solidFill>
            </a:endParaRPr>
          </a:p>
          <a:p>
            <a:pPr algn="ctr"/>
            <a:r>
              <a:rPr lang="en-US" b="1" dirty="0">
                <a:solidFill>
                  <a:schemeClr val="tx1"/>
                </a:solidFill>
              </a:rPr>
              <a:t>Secure Group</a:t>
            </a:r>
            <a:r>
              <a:rPr lang="en-US" dirty="0">
                <a:solidFill>
                  <a:schemeClr val="tx1"/>
                </a:solidFill>
              </a:rPr>
              <a:t>: “</a:t>
            </a:r>
            <a:r>
              <a:rPr lang="en-US" dirty="0" err="1">
                <a:solidFill>
                  <a:schemeClr val="accent2"/>
                </a:solidFill>
              </a:rPr>
              <a:t>WebAuthOnlineStorage_Box</a:t>
            </a:r>
            <a:r>
              <a:rPr lang="en-US" dirty="0">
                <a:solidFill>
                  <a:schemeClr val="tx1"/>
                </a:solidFill>
              </a:rPr>
              <a:t>”</a:t>
            </a:r>
          </a:p>
          <a:p>
            <a:pPr algn="ctr"/>
            <a:r>
              <a:rPr lang="en-US" i="1" dirty="0">
                <a:solidFill>
                  <a:schemeClr val="tx1"/>
                </a:solidFill>
              </a:rPr>
              <a:t>Actively Maintained</a:t>
            </a:r>
          </a:p>
          <a:p>
            <a:endParaRPr lang="en-US" dirty="0"/>
          </a:p>
        </p:txBody>
      </p:sp>
      <p:sp>
        <p:nvSpPr>
          <p:cNvPr id="29" name="Footer Placeholder 28"/>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pPr/>
              <a:t>2</a:t>
            </a:fld>
            <a:endParaRPr lang="en-US"/>
          </a:p>
        </p:txBody>
      </p:sp>
      <p:sp>
        <p:nvSpPr>
          <p:cNvPr id="10" name="Text Placeholder 9">
            <a:extLst>
              <a:ext uri="{FF2B5EF4-FFF2-40B4-BE49-F238E27FC236}">
                <a16:creationId xmlns:a16="http://schemas.microsoft.com/office/drawing/2014/main" id="{7F8CE163-FBA4-4544-8312-5087E1E50185}"/>
              </a:ext>
            </a:extLst>
          </p:cNvPr>
          <p:cNvSpPr>
            <a:spLocks noGrp="1"/>
          </p:cNvSpPr>
          <p:nvPr>
            <p:ph type="body" sz="quarter" idx="13"/>
          </p:nvPr>
        </p:nvSpPr>
        <p:spPr/>
        <p:txBody>
          <a:bodyPr/>
          <a:lstStyle/>
          <a:p>
            <a:r>
              <a:rPr lang="en-US"/>
              <a:t>Artificial Intelligence Repository</a:t>
            </a:r>
          </a:p>
        </p:txBody>
      </p:sp>
    </p:spTree>
    <p:custDataLst>
      <p:tags r:id="rId1"/>
    </p:custDataLst>
    <p:extLst>
      <p:ext uri="{BB962C8B-B14F-4D97-AF65-F5344CB8AC3E}">
        <p14:creationId xmlns:p14="http://schemas.microsoft.com/office/powerpoint/2010/main" val="2447686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E277AE-03FA-B64C-99E4-13A1AF48C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6FB937-B93A-47D4-A4E2-09CE6B59E777}"/>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A6DB6670-45C9-49B1-B96F-33211AF35CD2}"/>
              </a:ext>
            </a:extLst>
          </p:cNvPr>
          <p:cNvSpPr>
            <a:spLocks noGrp="1"/>
          </p:cNvSpPr>
          <p:nvPr>
            <p:ph type="sldNum" sz="quarter" idx="12"/>
          </p:nvPr>
        </p:nvSpPr>
        <p:spPr/>
        <p:txBody>
          <a:bodyPr/>
          <a:lstStyle/>
          <a:p>
            <a:fld id="{3310D8EA-3107-4873-B9AB-DD7D3E79053A}" type="slidenum">
              <a:rPr lang="en-US" smtClean="0"/>
              <a:pPr/>
              <a:t>20</a:t>
            </a:fld>
            <a:endParaRPr lang="en-US"/>
          </a:p>
        </p:txBody>
      </p:sp>
      <p:sp>
        <p:nvSpPr>
          <p:cNvPr id="4" name="Footer Placeholder 3">
            <a:extLst>
              <a:ext uri="{FF2B5EF4-FFF2-40B4-BE49-F238E27FC236}">
                <a16:creationId xmlns:a16="http://schemas.microsoft.com/office/drawing/2014/main" id="{ED5033FC-96B4-43D4-B693-F7C544FC6BBA}"/>
              </a:ext>
            </a:extLst>
          </p:cNvPr>
          <p:cNvSpPr>
            <a:spLocks noGrp="1"/>
          </p:cNvSpPr>
          <p:nvPr>
            <p:ph type="ftr" sz="quarter" idx="3"/>
          </p:nvPr>
        </p:nvSpPr>
        <p:spPr/>
        <p:txBody>
          <a:bodyPr/>
          <a:lstStyle/>
          <a:p>
            <a:r>
              <a:rPr lang="en-US"/>
              <a:t>Confidential property of Optum. Do not distribute or reproduce without express permission from Optum.</a:t>
            </a:r>
          </a:p>
        </p:txBody>
      </p:sp>
      <p:sp>
        <p:nvSpPr>
          <p:cNvPr id="9" name="Text Placeholder 5">
            <a:extLst>
              <a:ext uri="{FF2B5EF4-FFF2-40B4-BE49-F238E27FC236}">
                <a16:creationId xmlns:a16="http://schemas.microsoft.com/office/drawing/2014/main" id="{1129B462-468E-9C4D-8D5D-C9C18824900C}"/>
              </a:ext>
            </a:extLst>
          </p:cNvPr>
          <p:cNvSpPr txBox="1">
            <a:spLocks/>
          </p:cNvSpPr>
          <p:nvPr/>
        </p:nvSpPr>
        <p:spPr bwMode="gray">
          <a:xfrm>
            <a:off x="5194072" y="2065761"/>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2"/>
                </a:solidFill>
              </a:rPr>
              <a:t>Machine </a:t>
            </a:r>
            <a:br>
              <a:rPr lang="en-US" sz="1600" b="1" dirty="0">
                <a:solidFill>
                  <a:schemeClr val="bg2"/>
                </a:solidFill>
              </a:rPr>
            </a:br>
            <a:r>
              <a:rPr lang="en-US" sz="1600" b="1" dirty="0">
                <a:solidFill>
                  <a:schemeClr val="bg2"/>
                </a:solidFill>
              </a:rPr>
              <a:t>Learning</a:t>
            </a:r>
          </a:p>
        </p:txBody>
      </p:sp>
      <p:sp>
        <p:nvSpPr>
          <p:cNvPr id="10" name="Text Placeholder 5">
            <a:extLst>
              <a:ext uri="{FF2B5EF4-FFF2-40B4-BE49-F238E27FC236}">
                <a16:creationId xmlns:a16="http://schemas.microsoft.com/office/drawing/2014/main" id="{95ADCD1B-B921-F14F-AB1F-26C8B0502036}"/>
              </a:ext>
            </a:extLst>
          </p:cNvPr>
          <p:cNvSpPr txBox="1">
            <a:spLocks/>
          </p:cNvSpPr>
          <p:nvPr/>
        </p:nvSpPr>
        <p:spPr bwMode="gray">
          <a:xfrm>
            <a:off x="5194072" y="4638273"/>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200" b="1" dirty="0">
                <a:solidFill>
                  <a:schemeClr val="bg2"/>
                </a:solidFill>
              </a:rPr>
              <a:t>Reinforcement </a:t>
            </a:r>
            <a:br>
              <a:rPr lang="en-US" sz="1200" b="1" dirty="0">
                <a:solidFill>
                  <a:schemeClr val="bg2"/>
                </a:solidFill>
              </a:rPr>
            </a:br>
            <a:r>
              <a:rPr lang="en-US" sz="1200" b="1" dirty="0">
                <a:solidFill>
                  <a:schemeClr val="bg2"/>
                </a:solidFill>
              </a:rPr>
              <a:t>Learning</a:t>
            </a:r>
          </a:p>
        </p:txBody>
      </p:sp>
      <p:sp>
        <p:nvSpPr>
          <p:cNvPr id="11" name="Text Placeholder 5">
            <a:extLst>
              <a:ext uri="{FF2B5EF4-FFF2-40B4-BE49-F238E27FC236}">
                <a16:creationId xmlns:a16="http://schemas.microsoft.com/office/drawing/2014/main" id="{DCCB3F4A-1828-5145-87CD-09C6683ED1B5}"/>
              </a:ext>
            </a:extLst>
          </p:cNvPr>
          <p:cNvSpPr txBox="1">
            <a:spLocks/>
          </p:cNvSpPr>
          <p:nvPr/>
        </p:nvSpPr>
        <p:spPr bwMode="gray">
          <a:xfrm>
            <a:off x="3269499" y="2109402"/>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200" b="1" dirty="0">
                <a:solidFill>
                  <a:schemeClr val="bg2"/>
                </a:solidFill>
              </a:rPr>
              <a:t>Unsupervised </a:t>
            </a:r>
            <a:br>
              <a:rPr lang="en-US" sz="1200" b="1" dirty="0">
                <a:solidFill>
                  <a:schemeClr val="bg2"/>
                </a:solidFill>
              </a:rPr>
            </a:br>
            <a:r>
              <a:rPr lang="en-US" sz="1200" b="1" dirty="0">
                <a:solidFill>
                  <a:schemeClr val="bg2"/>
                </a:solidFill>
              </a:rPr>
              <a:t>Learning</a:t>
            </a:r>
          </a:p>
        </p:txBody>
      </p:sp>
      <p:sp>
        <p:nvSpPr>
          <p:cNvPr id="12" name="Text Placeholder 5">
            <a:extLst>
              <a:ext uri="{FF2B5EF4-FFF2-40B4-BE49-F238E27FC236}">
                <a16:creationId xmlns:a16="http://schemas.microsoft.com/office/drawing/2014/main" id="{F3AE994F-8E56-C848-A1F4-24E57A5DACD1}"/>
              </a:ext>
            </a:extLst>
          </p:cNvPr>
          <p:cNvSpPr txBox="1">
            <a:spLocks/>
          </p:cNvSpPr>
          <p:nvPr/>
        </p:nvSpPr>
        <p:spPr bwMode="gray">
          <a:xfrm>
            <a:off x="7110875" y="2109402"/>
            <a:ext cx="1803857"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200" b="1" dirty="0">
                <a:solidFill>
                  <a:schemeClr val="bg2"/>
                </a:solidFill>
              </a:rPr>
              <a:t>Supervised </a:t>
            </a:r>
            <a:br>
              <a:rPr lang="en-US" sz="1200" b="1" dirty="0">
                <a:solidFill>
                  <a:schemeClr val="bg2"/>
                </a:solidFill>
              </a:rPr>
            </a:br>
            <a:r>
              <a:rPr lang="en-US" sz="1200" b="1" dirty="0">
                <a:solidFill>
                  <a:schemeClr val="bg2"/>
                </a:solidFill>
              </a:rPr>
              <a:t>Learning</a:t>
            </a:r>
          </a:p>
        </p:txBody>
      </p:sp>
      <p:sp>
        <p:nvSpPr>
          <p:cNvPr id="13" name="Text Placeholder 5">
            <a:extLst>
              <a:ext uri="{FF2B5EF4-FFF2-40B4-BE49-F238E27FC236}">
                <a16:creationId xmlns:a16="http://schemas.microsoft.com/office/drawing/2014/main" id="{3E592075-A134-DF43-853D-0B742544FDCC}"/>
              </a:ext>
            </a:extLst>
          </p:cNvPr>
          <p:cNvSpPr txBox="1">
            <a:spLocks/>
          </p:cNvSpPr>
          <p:nvPr/>
        </p:nvSpPr>
        <p:spPr bwMode="gray">
          <a:xfrm>
            <a:off x="2119025" y="2109402"/>
            <a:ext cx="1199242"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900" b="1" dirty="0">
                <a:solidFill>
                  <a:schemeClr val="bg2"/>
                </a:solidFill>
              </a:rPr>
              <a:t>Dimensionality</a:t>
            </a:r>
            <a:br>
              <a:rPr lang="en-US" sz="900" b="1" dirty="0">
                <a:solidFill>
                  <a:schemeClr val="bg2"/>
                </a:solidFill>
              </a:rPr>
            </a:br>
            <a:r>
              <a:rPr lang="en-US" sz="900" b="1" dirty="0">
                <a:solidFill>
                  <a:schemeClr val="bg2"/>
                </a:solidFill>
              </a:rPr>
              <a:t>Reduction</a:t>
            </a:r>
          </a:p>
        </p:txBody>
      </p:sp>
      <p:sp>
        <p:nvSpPr>
          <p:cNvPr id="14" name="Text Placeholder 5">
            <a:extLst>
              <a:ext uri="{FF2B5EF4-FFF2-40B4-BE49-F238E27FC236}">
                <a16:creationId xmlns:a16="http://schemas.microsoft.com/office/drawing/2014/main" id="{75627F11-F59A-984A-94B4-A37ECCE98CFC}"/>
              </a:ext>
            </a:extLst>
          </p:cNvPr>
          <p:cNvSpPr txBox="1">
            <a:spLocks/>
          </p:cNvSpPr>
          <p:nvPr/>
        </p:nvSpPr>
        <p:spPr bwMode="gray">
          <a:xfrm>
            <a:off x="2999233" y="3560250"/>
            <a:ext cx="1199242"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900" b="1" dirty="0">
                <a:solidFill>
                  <a:schemeClr val="bg2"/>
                </a:solidFill>
              </a:rPr>
              <a:t>Clustering</a:t>
            </a:r>
          </a:p>
        </p:txBody>
      </p:sp>
      <p:sp>
        <p:nvSpPr>
          <p:cNvPr id="15" name="Text Placeholder 5">
            <a:extLst>
              <a:ext uri="{FF2B5EF4-FFF2-40B4-BE49-F238E27FC236}">
                <a16:creationId xmlns:a16="http://schemas.microsoft.com/office/drawing/2014/main" id="{7B9F3707-7301-B541-88D3-F54FC091C7D4}"/>
              </a:ext>
            </a:extLst>
          </p:cNvPr>
          <p:cNvSpPr txBox="1">
            <a:spLocks/>
          </p:cNvSpPr>
          <p:nvPr/>
        </p:nvSpPr>
        <p:spPr bwMode="gray">
          <a:xfrm>
            <a:off x="8878156" y="2109402"/>
            <a:ext cx="1199242"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900" b="1" dirty="0">
                <a:solidFill>
                  <a:schemeClr val="bg2"/>
                </a:solidFill>
              </a:rPr>
              <a:t>Classification</a:t>
            </a:r>
          </a:p>
        </p:txBody>
      </p:sp>
      <p:sp>
        <p:nvSpPr>
          <p:cNvPr id="16" name="Text Placeholder 5">
            <a:extLst>
              <a:ext uri="{FF2B5EF4-FFF2-40B4-BE49-F238E27FC236}">
                <a16:creationId xmlns:a16="http://schemas.microsoft.com/office/drawing/2014/main" id="{49F98D7D-39B0-C448-8E65-B123FB0922F2}"/>
              </a:ext>
            </a:extLst>
          </p:cNvPr>
          <p:cNvSpPr txBox="1">
            <a:spLocks/>
          </p:cNvSpPr>
          <p:nvPr/>
        </p:nvSpPr>
        <p:spPr bwMode="gray">
          <a:xfrm>
            <a:off x="7997953" y="3560250"/>
            <a:ext cx="1199242" cy="45720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900" b="1" dirty="0">
                <a:solidFill>
                  <a:schemeClr val="bg2"/>
                </a:solidFill>
              </a:rPr>
              <a:t>Regression</a:t>
            </a:r>
          </a:p>
        </p:txBody>
      </p:sp>
      <p:sp>
        <p:nvSpPr>
          <p:cNvPr id="17" name="Text Placeholder 5">
            <a:extLst>
              <a:ext uri="{FF2B5EF4-FFF2-40B4-BE49-F238E27FC236}">
                <a16:creationId xmlns:a16="http://schemas.microsoft.com/office/drawing/2014/main" id="{C8E5D83A-1C08-1F49-A58D-EEFC2F314A4C}"/>
              </a:ext>
            </a:extLst>
          </p:cNvPr>
          <p:cNvSpPr txBox="1">
            <a:spLocks/>
          </p:cNvSpPr>
          <p:nvPr/>
        </p:nvSpPr>
        <p:spPr bwMode="gray">
          <a:xfrm>
            <a:off x="438917" y="1429794"/>
            <a:ext cx="1586126" cy="255846"/>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Feature Elicitation</a:t>
            </a:r>
          </a:p>
        </p:txBody>
      </p:sp>
      <p:sp>
        <p:nvSpPr>
          <p:cNvPr id="18" name="Text Placeholder 5">
            <a:extLst>
              <a:ext uri="{FF2B5EF4-FFF2-40B4-BE49-F238E27FC236}">
                <a16:creationId xmlns:a16="http://schemas.microsoft.com/office/drawing/2014/main" id="{6D800794-4BF2-C248-961D-A5683EE5B85B}"/>
              </a:ext>
            </a:extLst>
          </p:cNvPr>
          <p:cNvSpPr txBox="1">
            <a:spLocks/>
          </p:cNvSpPr>
          <p:nvPr/>
        </p:nvSpPr>
        <p:spPr bwMode="gray">
          <a:xfrm>
            <a:off x="189273" y="1821312"/>
            <a:ext cx="1586126" cy="48843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Structure</a:t>
            </a:r>
            <a:br>
              <a:rPr lang="en-US" sz="1200" b="1" dirty="0">
                <a:solidFill>
                  <a:schemeClr val="tx2"/>
                </a:solidFill>
              </a:rPr>
            </a:br>
            <a:r>
              <a:rPr lang="en-US" sz="1200" b="1" dirty="0">
                <a:solidFill>
                  <a:schemeClr val="tx2"/>
                </a:solidFill>
              </a:rPr>
              <a:t>Discovery</a:t>
            </a:r>
          </a:p>
        </p:txBody>
      </p:sp>
      <p:sp>
        <p:nvSpPr>
          <p:cNvPr id="19" name="Text Placeholder 5">
            <a:extLst>
              <a:ext uri="{FF2B5EF4-FFF2-40B4-BE49-F238E27FC236}">
                <a16:creationId xmlns:a16="http://schemas.microsoft.com/office/drawing/2014/main" id="{5D8B87B0-B8BD-C947-8DA1-C96949CD97F7}"/>
              </a:ext>
            </a:extLst>
          </p:cNvPr>
          <p:cNvSpPr txBox="1">
            <a:spLocks/>
          </p:cNvSpPr>
          <p:nvPr/>
        </p:nvSpPr>
        <p:spPr bwMode="gray">
          <a:xfrm>
            <a:off x="189260" y="2309558"/>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Meaningful Compression</a:t>
            </a:r>
          </a:p>
        </p:txBody>
      </p:sp>
      <p:sp>
        <p:nvSpPr>
          <p:cNvPr id="20" name="Text Placeholder 5">
            <a:extLst>
              <a:ext uri="{FF2B5EF4-FFF2-40B4-BE49-F238E27FC236}">
                <a16:creationId xmlns:a16="http://schemas.microsoft.com/office/drawing/2014/main" id="{22FB7505-5307-BB46-9057-4E24C6638FE0}"/>
              </a:ext>
            </a:extLst>
          </p:cNvPr>
          <p:cNvSpPr txBox="1">
            <a:spLocks/>
          </p:cNvSpPr>
          <p:nvPr/>
        </p:nvSpPr>
        <p:spPr bwMode="gray">
          <a:xfrm>
            <a:off x="438917" y="281878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Big Data Visualization</a:t>
            </a:r>
          </a:p>
        </p:txBody>
      </p:sp>
      <p:sp>
        <p:nvSpPr>
          <p:cNvPr id="22" name="Text Placeholder 5">
            <a:extLst>
              <a:ext uri="{FF2B5EF4-FFF2-40B4-BE49-F238E27FC236}">
                <a16:creationId xmlns:a16="http://schemas.microsoft.com/office/drawing/2014/main" id="{569FD802-A842-4B4E-9A60-8841099BDF84}"/>
              </a:ext>
            </a:extLst>
          </p:cNvPr>
          <p:cNvSpPr txBox="1">
            <a:spLocks/>
          </p:cNvSpPr>
          <p:nvPr/>
        </p:nvSpPr>
        <p:spPr bwMode="gray">
          <a:xfrm>
            <a:off x="-145125" y="3477153"/>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Recommender Systems</a:t>
            </a:r>
          </a:p>
        </p:txBody>
      </p:sp>
      <p:sp>
        <p:nvSpPr>
          <p:cNvPr id="23" name="Text Placeholder 5">
            <a:extLst>
              <a:ext uri="{FF2B5EF4-FFF2-40B4-BE49-F238E27FC236}">
                <a16:creationId xmlns:a16="http://schemas.microsoft.com/office/drawing/2014/main" id="{F3AFB8EF-29F5-4A4A-8158-307256992683}"/>
              </a:ext>
            </a:extLst>
          </p:cNvPr>
          <p:cNvSpPr txBox="1">
            <a:spLocks/>
          </p:cNvSpPr>
          <p:nvPr/>
        </p:nvSpPr>
        <p:spPr bwMode="gray">
          <a:xfrm>
            <a:off x="-145125" y="458662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Targeted </a:t>
            </a:r>
            <a:br>
              <a:rPr lang="en-US" sz="1200" b="1" dirty="0">
                <a:solidFill>
                  <a:schemeClr val="tx2"/>
                </a:solidFill>
              </a:rPr>
            </a:br>
            <a:r>
              <a:rPr lang="en-US" sz="1200" b="1" dirty="0">
                <a:solidFill>
                  <a:schemeClr val="tx2"/>
                </a:solidFill>
              </a:rPr>
              <a:t>Marketing</a:t>
            </a:r>
          </a:p>
        </p:txBody>
      </p:sp>
      <p:sp>
        <p:nvSpPr>
          <p:cNvPr id="24" name="Text Placeholder 5">
            <a:extLst>
              <a:ext uri="{FF2B5EF4-FFF2-40B4-BE49-F238E27FC236}">
                <a16:creationId xmlns:a16="http://schemas.microsoft.com/office/drawing/2014/main" id="{387E6DB8-935E-034D-A119-03BF87BD66E8}"/>
              </a:ext>
            </a:extLst>
          </p:cNvPr>
          <p:cNvSpPr txBox="1">
            <a:spLocks/>
          </p:cNvSpPr>
          <p:nvPr/>
        </p:nvSpPr>
        <p:spPr bwMode="gray">
          <a:xfrm>
            <a:off x="2938274" y="458662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Customer</a:t>
            </a:r>
            <a:br>
              <a:rPr lang="en-US" sz="1200" b="1" dirty="0">
                <a:solidFill>
                  <a:schemeClr val="tx2"/>
                </a:solidFill>
              </a:rPr>
            </a:br>
            <a:r>
              <a:rPr lang="en-US" sz="1200" b="1" dirty="0">
                <a:solidFill>
                  <a:schemeClr val="tx2"/>
                </a:solidFill>
              </a:rPr>
              <a:t>Segmentation</a:t>
            </a:r>
          </a:p>
        </p:txBody>
      </p:sp>
      <p:sp>
        <p:nvSpPr>
          <p:cNvPr id="25" name="Text Placeholder 5">
            <a:extLst>
              <a:ext uri="{FF2B5EF4-FFF2-40B4-BE49-F238E27FC236}">
                <a16:creationId xmlns:a16="http://schemas.microsoft.com/office/drawing/2014/main" id="{4388E46B-B35E-3B4D-89DA-78C8575E24B2}"/>
              </a:ext>
            </a:extLst>
          </p:cNvPr>
          <p:cNvSpPr txBox="1">
            <a:spLocks/>
          </p:cNvSpPr>
          <p:nvPr/>
        </p:nvSpPr>
        <p:spPr bwMode="gray">
          <a:xfrm>
            <a:off x="7217666" y="458662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Game AI</a:t>
            </a:r>
          </a:p>
        </p:txBody>
      </p:sp>
      <p:sp>
        <p:nvSpPr>
          <p:cNvPr id="27" name="Text Placeholder 5">
            <a:extLst>
              <a:ext uri="{FF2B5EF4-FFF2-40B4-BE49-F238E27FC236}">
                <a16:creationId xmlns:a16="http://schemas.microsoft.com/office/drawing/2014/main" id="{0039CF75-C38B-8D40-971B-CBB3EA932C39}"/>
              </a:ext>
            </a:extLst>
          </p:cNvPr>
          <p:cNvSpPr txBox="1">
            <a:spLocks/>
          </p:cNvSpPr>
          <p:nvPr/>
        </p:nvSpPr>
        <p:spPr bwMode="gray">
          <a:xfrm>
            <a:off x="6961353" y="5209126"/>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Skill Acquisition</a:t>
            </a:r>
          </a:p>
        </p:txBody>
      </p:sp>
      <p:sp>
        <p:nvSpPr>
          <p:cNvPr id="28" name="Text Placeholder 5">
            <a:extLst>
              <a:ext uri="{FF2B5EF4-FFF2-40B4-BE49-F238E27FC236}">
                <a16:creationId xmlns:a16="http://schemas.microsoft.com/office/drawing/2014/main" id="{01FE345B-69DD-0340-B39A-BEFB89FA3628}"/>
              </a:ext>
            </a:extLst>
          </p:cNvPr>
          <p:cNvSpPr txBox="1">
            <a:spLocks/>
          </p:cNvSpPr>
          <p:nvPr/>
        </p:nvSpPr>
        <p:spPr bwMode="gray">
          <a:xfrm>
            <a:off x="3426548" y="458662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Real-time</a:t>
            </a:r>
            <a:br>
              <a:rPr lang="en-US" sz="1200" b="1" dirty="0">
                <a:solidFill>
                  <a:schemeClr val="tx2"/>
                </a:solidFill>
              </a:rPr>
            </a:br>
            <a:r>
              <a:rPr lang="en-US" sz="1200" b="1" dirty="0">
                <a:solidFill>
                  <a:schemeClr val="tx2"/>
                </a:solidFill>
              </a:rPr>
              <a:t>Decisions</a:t>
            </a:r>
          </a:p>
        </p:txBody>
      </p:sp>
      <p:sp>
        <p:nvSpPr>
          <p:cNvPr id="29" name="Text Placeholder 5">
            <a:extLst>
              <a:ext uri="{FF2B5EF4-FFF2-40B4-BE49-F238E27FC236}">
                <a16:creationId xmlns:a16="http://schemas.microsoft.com/office/drawing/2014/main" id="{1D7F3D05-1730-0E47-8564-66520B2D5A92}"/>
              </a:ext>
            </a:extLst>
          </p:cNvPr>
          <p:cNvSpPr txBox="1">
            <a:spLocks/>
          </p:cNvSpPr>
          <p:nvPr/>
        </p:nvSpPr>
        <p:spPr bwMode="gray">
          <a:xfrm>
            <a:off x="3681705" y="5209126"/>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Robot Navigation</a:t>
            </a:r>
          </a:p>
        </p:txBody>
      </p:sp>
      <p:sp>
        <p:nvSpPr>
          <p:cNvPr id="30" name="Text Placeholder 5">
            <a:extLst>
              <a:ext uri="{FF2B5EF4-FFF2-40B4-BE49-F238E27FC236}">
                <a16:creationId xmlns:a16="http://schemas.microsoft.com/office/drawing/2014/main" id="{AA006B6E-2C75-AC44-A50C-46A19AC1B7A9}"/>
              </a:ext>
            </a:extLst>
          </p:cNvPr>
          <p:cNvSpPr txBox="1">
            <a:spLocks/>
          </p:cNvSpPr>
          <p:nvPr/>
        </p:nvSpPr>
        <p:spPr bwMode="gray">
          <a:xfrm>
            <a:off x="5302937" y="5708998"/>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200" b="1" dirty="0">
                <a:solidFill>
                  <a:schemeClr val="tx2"/>
                </a:solidFill>
              </a:rPr>
              <a:t>Learning Tasks</a:t>
            </a:r>
          </a:p>
        </p:txBody>
      </p:sp>
      <p:sp>
        <p:nvSpPr>
          <p:cNvPr id="31" name="Text Placeholder 5">
            <a:extLst>
              <a:ext uri="{FF2B5EF4-FFF2-40B4-BE49-F238E27FC236}">
                <a16:creationId xmlns:a16="http://schemas.microsoft.com/office/drawing/2014/main" id="{EBA9146D-710E-1349-84A5-91529AB8D107}"/>
              </a:ext>
            </a:extLst>
          </p:cNvPr>
          <p:cNvSpPr txBox="1">
            <a:spLocks/>
          </p:cNvSpPr>
          <p:nvPr/>
        </p:nvSpPr>
        <p:spPr bwMode="gray">
          <a:xfrm>
            <a:off x="10159188" y="1312207"/>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Identity Fraud Detection</a:t>
            </a:r>
          </a:p>
        </p:txBody>
      </p:sp>
      <p:sp>
        <p:nvSpPr>
          <p:cNvPr id="32" name="Text Placeholder 5">
            <a:extLst>
              <a:ext uri="{FF2B5EF4-FFF2-40B4-BE49-F238E27FC236}">
                <a16:creationId xmlns:a16="http://schemas.microsoft.com/office/drawing/2014/main" id="{A800C158-77AF-444E-BAC9-75BD9F33F301}"/>
              </a:ext>
            </a:extLst>
          </p:cNvPr>
          <p:cNvSpPr txBox="1">
            <a:spLocks/>
          </p:cNvSpPr>
          <p:nvPr/>
        </p:nvSpPr>
        <p:spPr bwMode="gray">
          <a:xfrm>
            <a:off x="10416615" y="1821312"/>
            <a:ext cx="1586126" cy="488432"/>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Image </a:t>
            </a:r>
            <a:br>
              <a:rPr lang="en-US" sz="1200" b="1" dirty="0">
                <a:solidFill>
                  <a:schemeClr val="tx2"/>
                </a:solidFill>
              </a:rPr>
            </a:br>
            <a:r>
              <a:rPr lang="en-US" sz="1200" b="1" dirty="0">
                <a:solidFill>
                  <a:schemeClr val="tx2"/>
                </a:solidFill>
              </a:rPr>
              <a:t>Classification</a:t>
            </a:r>
          </a:p>
        </p:txBody>
      </p:sp>
      <p:sp>
        <p:nvSpPr>
          <p:cNvPr id="33" name="Text Placeholder 5">
            <a:extLst>
              <a:ext uri="{FF2B5EF4-FFF2-40B4-BE49-F238E27FC236}">
                <a16:creationId xmlns:a16="http://schemas.microsoft.com/office/drawing/2014/main" id="{AB61BE3E-EEFE-7342-ABE9-B0D92D6E4F79}"/>
              </a:ext>
            </a:extLst>
          </p:cNvPr>
          <p:cNvSpPr txBox="1">
            <a:spLocks/>
          </p:cNvSpPr>
          <p:nvPr/>
        </p:nvSpPr>
        <p:spPr bwMode="gray">
          <a:xfrm>
            <a:off x="10416602" y="2309558"/>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Customer </a:t>
            </a:r>
            <a:br>
              <a:rPr lang="en-US" sz="1200" b="1" dirty="0">
                <a:solidFill>
                  <a:schemeClr val="tx2"/>
                </a:solidFill>
              </a:rPr>
            </a:br>
            <a:r>
              <a:rPr lang="en-US" sz="1200" b="1" dirty="0">
                <a:solidFill>
                  <a:schemeClr val="tx2"/>
                </a:solidFill>
              </a:rPr>
              <a:t>Retention</a:t>
            </a:r>
          </a:p>
        </p:txBody>
      </p:sp>
      <p:sp>
        <p:nvSpPr>
          <p:cNvPr id="34" name="Text Placeholder 5">
            <a:extLst>
              <a:ext uri="{FF2B5EF4-FFF2-40B4-BE49-F238E27FC236}">
                <a16:creationId xmlns:a16="http://schemas.microsoft.com/office/drawing/2014/main" id="{C084C2F5-97CE-8444-8E7E-71519D5765DA}"/>
              </a:ext>
            </a:extLst>
          </p:cNvPr>
          <p:cNvSpPr txBox="1">
            <a:spLocks/>
          </p:cNvSpPr>
          <p:nvPr/>
        </p:nvSpPr>
        <p:spPr bwMode="gray">
          <a:xfrm>
            <a:off x="10159188" y="2818785"/>
            <a:ext cx="1586126" cy="517523"/>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Diagnostics</a:t>
            </a:r>
          </a:p>
        </p:txBody>
      </p:sp>
      <p:sp>
        <p:nvSpPr>
          <p:cNvPr id="35" name="Text Placeholder 5">
            <a:extLst>
              <a:ext uri="{FF2B5EF4-FFF2-40B4-BE49-F238E27FC236}">
                <a16:creationId xmlns:a16="http://schemas.microsoft.com/office/drawing/2014/main" id="{71E02A1A-BF61-AF4A-BA84-468CC8960D0B}"/>
              </a:ext>
            </a:extLst>
          </p:cNvPr>
          <p:cNvSpPr txBox="1">
            <a:spLocks/>
          </p:cNvSpPr>
          <p:nvPr/>
        </p:nvSpPr>
        <p:spPr bwMode="gray">
          <a:xfrm>
            <a:off x="9212373" y="5187273"/>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200" b="1" dirty="0">
                <a:solidFill>
                  <a:schemeClr val="tx2"/>
                </a:solidFill>
              </a:rPr>
              <a:t>Advertising Popularity Prediction</a:t>
            </a:r>
          </a:p>
        </p:txBody>
      </p:sp>
      <p:sp>
        <p:nvSpPr>
          <p:cNvPr id="36" name="Text Placeholder 5">
            <a:extLst>
              <a:ext uri="{FF2B5EF4-FFF2-40B4-BE49-F238E27FC236}">
                <a16:creationId xmlns:a16="http://schemas.microsoft.com/office/drawing/2014/main" id="{33ABFE92-3DB4-584E-A71E-E7A197551E72}"/>
              </a:ext>
            </a:extLst>
          </p:cNvPr>
          <p:cNvSpPr txBox="1">
            <a:spLocks/>
          </p:cNvSpPr>
          <p:nvPr/>
        </p:nvSpPr>
        <p:spPr bwMode="gray">
          <a:xfrm>
            <a:off x="7663127" y="4599876"/>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r"/>
            <a:r>
              <a:rPr lang="en-US" sz="1200" b="1" dirty="0">
                <a:solidFill>
                  <a:schemeClr val="tx2"/>
                </a:solidFill>
              </a:rPr>
              <a:t>Popular </a:t>
            </a:r>
            <a:br>
              <a:rPr lang="en-US" sz="1200" b="1" dirty="0">
                <a:solidFill>
                  <a:schemeClr val="tx2"/>
                </a:solidFill>
              </a:rPr>
            </a:br>
            <a:r>
              <a:rPr lang="en-US" sz="1200" b="1" dirty="0">
                <a:solidFill>
                  <a:schemeClr val="tx2"/>
                </a:solidFill>
              </a:rPr>
              <a:t>Growth </a:t>
            </a:r>
            <a:br>
              <a:rPr lang="en-US" sz="1200" b="1" dirty="0">
                <a:solidFill>
                  <a:schemeClr val="tx2"/>
                </a:solidFill>
              </a:rPr>
            </a:br>
            <a:r>
              <a:rPr lang="en-US" sz="1200" b="1" dirty="0">
                <a:solidFill>
                  <a:schemeClr val="tx2"/>
                </a:solidFill>
              </a:rPr>
              <a:t>Prediction</a:t>
            </a:r>
          </a:p>
        </p:txBody>
      </p:sp>
      <p:sp>
        <p:nvSpPr>
          <p:cNvPr id="37" name="Text Placeholder 5">
            <a:extLst>
              <a:ext uri="{FF2B5EF4-FFF2-40B4-BE49-F238E27FC236}">
                <a16:creationId xmlns:a16="http://schemas.microsoft.com/office/drawing/2014/main" id="{CD768657-7D04-AD4C-9E68-AB98DF2C438F}"/>
              </a:ext>
            </a:extLst>
          </p:cNvPr>
          <p:cNvSpPr txBox="1">
            <a:spLocks/>
          </p:cNvSpPr>
          <p:nvPr/>
        </p:nvSpPr>
        <p:spPr bwMode="gray">
          <a:xfrm>
            <a:off x="10733548" y="3506089"/>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Weather </a:t>
            </a:r>
            <a:br>
              <a:rPr lang="en-US" sz="1200" b="1" dirty="0">
                <a:solidFill>
                  <a:schemeClr val="tx2"/>
                </a:solidFill>
              </a:rPr>
            </a:br>
            <a:r>
              <a:rPr lang="en-US" sz="1200" b="1" dirty="0">
                <a:solidFill>
                  <a:schemeClr val="tx2"/>
                </a:solidFill>
              </a:rPr>
              <a:t>Forecasting</a:t>
            </a:r>
          </a:p>
        </p:txBody>
      </p:sp>
      <p:sp>
        <p:nvSpPr>
          <p:cNvPr id="38" name="Text Placeholder 5">
            <a:extLst>
              <a:ext uri="{FF2B5EF4-FFF2-40B4-BE49-F238E27FC236}">
                <a16:creationId xmlns:a16="http://schemas.microsoft.com/office/drawing/2014/main" id="{8A072CFD-16D7-0944-A661-097848D28D68}"/>
              </a:ext>
            </a:extLst>
          </p:cNvPr>
          <p:cNvSpPr txBox="1">
            <a:spLocks/>
          </p:cNvSpPr>
          <p:nvPr/>
        </p:nvSpPr>
        <p:spPr bwMode="gray">
          <a:xfrm>
            <a:off x="10733548" y="4615561"/>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Estimating Life Expectancy</a:t>
            </a:r>
          </a:p>
        </p:txBody>
      </p:sp>
      <p:sp>
        <p:nvSpPr>
          <p:cNvPr id="39" name="Text Placeholder 5">
            <a:extLst>
              <a:ext uri="{FF2B5EF4-FFF2-40B4-BE49-F238E27FC236}">
                <a16:creationId xmlns:a16="http://schemas.microsoft.com/office/drawing/2014/main" id="{12A67C41-5561-BE44-B6DD-25B31AAFEBBB}"/>
              </a:ext>
            </a:extLst>
          </p:cNvPr>
          <p:cNvSpPr txBox="1">
            <a:spLocks/>
          </p:cNvSpPr>
          <p:nvPr/>
        </p:nvSpPr>
        <p:spPr bwMode="gray">
          <a:xfrm>
            <a:off x="10977388" y="4066921"/>
            <a:ext cx="1586126" cy="49102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200" b="1" dirty="0">
                <a:solidFill>
                  <a:schemeClr val="tx2"/>
                </a:solidFill>
              </a:rPr>
              <a:t>Market</a:t>
            </a:r>
            <a:br>
              <a:rPr lang="en-US" sz="1200" b="1" dirty="0">
                <a:solidFill>
                  <a:schemeClr val="tx2"/>
                </a:solidFill>
              </a:rPr>
            </a:br>
            <a:r>
              <a:rPr lang="en-US" sz="1200" b="1" dirty="0">
                <a:solidFill>
                  <a:schemeClr val="tx2"/>
                </a:solidFill>
              </a:rPr>
              <a:t>Forecasting</a:t>
            </a:r>
          </a:p>
        </p:txBody>
      </p:sp>
    </p:spTree>
    <p:custDataLst>
      <p:tags r:id="rId1"/>
    </p:custDataLst>
    <p:extLst>
      <p:ext uri="{BB962C8B-B14F-4D97-AF65-F5344CB8AC3E}">
        <p14:creationId xmlns:p14="http://schemas.microsoft.com/office/powerpoint/2010/main" val="1607819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173F1-E225-D04F-A945-81B74062B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1648"/>
            <a:ext cx="12192000" cy="6858000"/>
          </a:xfrm>
          <a:prstGeom prst="rect">
            <a:avLst/>
          </a:prstGeom>
        </p:spPr>
      </p:pic>
      <p:sp>
        <p:nvSpPr>
          <p:cNvPr id="7" name="Title 6">
            <a:extLst>
              <a:ext uri="{FF2B5EF4-FFF2-40B4-BE49-F238E27FC236}">
                <a16:creationId xmlns:a16="http://schemas.microsoft.com/office/drawing/2014/main" id="{8A72269E-D480-4EB9-B007-63FC6BD2B178}"/>
              </a:ext>
            </a:extLst>
          </p:cNvPr>
          <p:cNvSpPr>
            <a:spLocks noGrp="1"/>
          </p:cNvSpPr>
          <p:nvPr>
            <p:ph type="title"/>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2DB84C5E-ECD9-4F98-A911-7C88D26CB6F4}"/>
              </a:ext>
            </a:extLst>
          </p:cNvPr>
          <p:cNvSpPr>
            <a:spLocks noGrp="1"/>
          </p:cNvSpPr>
          <p:nvPr>
            <p:ph type="sldNum" sz="quarter" idx="12"/>
          </p:nvPr>
        </p:nvSpPr>
        <p:spPr/>
        <p:txBody>
          <a:bodyPr/>
          <a:lstStyle/>
          <a:p>
            <a:fld id="{3310D8EA-3107-4873-B9AB-DD7D3E79053A}" type="slidenum">
              <a:rPr lang="en-US" smtClean="0"/>
              <a:pPr/>
              <a:t>21</a:t>
            </a:fld>
            <a:endParaRPr lang="en-US"/>
          </a:p>
        </p:txBody>
      </p:sp>
      <p:sp>
        <p:nvSpPr>
          <p:cNvPr id="4" name="Footer Placeholder 3">
            <a:extLst>
              <a:ext uri="{FF2B5EF4-FFF2-40B4-BE49-F238E27FC236}">
                <a16:creationId xmlns:a16="http://schemas.microsoft.com/office/drawing/2014/main" id="{92DBB548-9E64-4E93-AB71-4F666194EB11}"/>
              </a:ext>
            </a:extLst>
          </p:cNvPr>
          <p:cNvSpPr>
            <a:spLocks noGrp="1"/>
          </p:cNvSpPr>
          <p:nvPr>
            <p:ph type="ftr" sz="quarter" idx="3"/>
          </p:nvPr>
        </p:nvSpPr>
        <p:spPr/>
        <p:txBody>
          <a:bodyPr/>
          <a:lstStyle/>
          <a:p>
            <a:r>
              <a:rPr lang="en-US" dirty="0"/>
              <a:t>Confidential property of Optum. Do not distribute or reproduce without express permission from Optum.</a:t>
            </a:r>
          </a:p>
        </p:txBody>
      </p:sp>
      <p:sp>
        <p:nvSpPr>
          <p:cNvPr id="9" name="Text Placeholder 5">
            <a:extLst>
              <a:ext uri="{FF2B5EF4-FFF2-40B4-BE49-F238E27FC236}">
                <a16:creationId xmlns:a16="http://schemas.microsoft.com/office/drawing/2014/main" id="{FE2AA677-FE77-364B-86C6-D07E26BFBAD2}"/>
              </a:ext>
            </a:extLst>
          </p:cNvPr>
          <p:cNvSpPr txBox="1">
            <a:spLocks/>
          </p:cNvSpPr>
          <p:nvPr/>
        </p:nvSpPr>
        <p:spPr bwMode="gray">
          <a:xfrm rot="16200000">
            <a:off x="-152116" y="3589718"/>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accent5"/>
                </a:solidFill>
              </a:rPr>
              <a:t>Data Providers</a:t>
            </a:r>
          </a:p>
        </p:txBody>
      </p:sp>
      <p:sp>
        <p:nvSpPr>
          <p:cNvPr id="10" name="Text Placeholder 5">
            <a:extLst>
              <a:ext uri="{FF2B5EF4-FFF2-40B4-BE49-F238E27FC236}">
                <a16:creationId xmlns:a16="http://schemas.microsoft.com/office/drawing/2014/main" id="{BAEE599E-FC2A-5645-9076-311096250F69}"/>
              </a:ext>
            </a:extLst>
          </p:cNvPr>
          <p:cNvSpPr txBox="1">
            <a:spLocks/>
          </p:cNvSpPr>
          <p:nvPr/>
        </p:nvSpPr>
        <p:spPr bwMode="gray">
          <a:xfrm>
            <a:off x="1281893" y="3589718"/>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accent1"/>
                </a:solidFill>
              </a:rPr>
              <a:t>Raw </a:t>
            </a:r>
            <a:br>
              <a:rPr lang="en-US" sz="1600" b="1" dirty="0">
                <a:solidFill>
                  <a:schemeClr val="accent1"/>
                </a:solidFill>
              </a:rPr>
            </a:br>
            <a:r>
              <a:rPr lang="en-US" sz="1600" b="1" dirty="0">
                <a:solidFill>
                  <a:schemeClr val="accent1"/>
                </a:solidFill>
              </a:rPr>
              <a:t>Data</a:t>
            </a:r>
          </a:p>
        </p:txBody>
      </p:sp>
      <p:sp>
        <p:nvSpPr>
          <p:cNvPr id="11" name="Text Placeholder 5">
            <a:extLst>
              <a:ext uri="{FF2B5EF4-FFF2-40B4-BE49-F238E27FC236}">
                <a16:creationId xmlns:a16="http://schemas.microsoft.com/office/drawing/2014/main" id="{84B6D7E6-B46B-8E46-B281-57004C83E5DB}"/>
              </a:ext>
            </a:extLst>
          </p:cNvPr>
          <p:cNvSpPr txBox="1">
            <a:spLocks/>
          </p:cNvSpPr>
          <p:nvPr/>
        </p:nvSpPr>
        <p:spPr bwMode="gray">
          <a:xfrm>
            <a:off x="1269701" y="4528502"/>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accent5"/>
                </a:solidFill>
              </a:rPr>
              <a:t>Select Data</a:t>
            </a:r>
          </a:p>
        </p:txBody>
      </p:sp>
      <p:sp>
        <p:nvSpPr>
          <p:cNvPr id="12" name="Text Placeholder 5">
            <a:extLst>
              <a:ext uri="{FF2B5EF4-FFF2-40B4-BE49-F238E27FC236}">
                <a16:creationId xmlns:a16="http://schemas.microsoft.com/office/drawing/2014/main" id="{C23ED074-E0AE-1C4B-AF62-B209F7FDAD53}"/>
              </a:ext>
            </a:extLst>
          </p:cNvPr>
          <p:cNvSpPr txBox="1">
            <a:spLocks/>
          </p:cNvSpPr>
          <p:nvPr/>
        </p:nvSpPr>
        <p:spPr bwMode="gray">
          <a:xfrm>
            <a:off x="966350" y="1317898"/>
            <a:ext cx="2241595"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rgbClr val="008770"/>
                </a:solidFill>
              </a:rPr>
              <a:t>Data Processing Tools</a:t>
            </a:r>
          </a:p>
        </p:txBody>
      </p:sp>
      <p:sp>
        <p:nvSpPr>
          <p:cNvPr id="13" name="Text Placeholder 5">
            <a:extLst>
              <a:ext uri="{FF2B5EF4-FFF2-40B4-BE49-F238E27FC236}">
                <a16:creationId xmlns:a16="http://schemas.microsoft.com/office/drawing/2014/main" id="{622CF8F4-60D3-EB45-95ED-42BF2B648734}"/>
              </a:ext>
            </a:extLst>
          </p:cNvPr>
          <p:cNvSpPr txBox="1">
            <a:spLocks/>
          </p:cNvSpPr>
          <p:nvPr/>
        </p:nvSpPr>
        <p:spPr bwMode="gray">
          <a:xfrm>
            <a:off x="3439877" y="3516566"/>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Pre-</a:t>
            </a:r>
            <a:br>
              <a:rPr lang="en-US" sz="1600" b="1" dirty="0">
                <a:solidFill>
                  <a:schemeClr val="bg1"/>
                </a:solidFill>
              </a:rPr>
            </a:br>
            <a:r>
              <a:rPr lang="en-US" sz="1600" b="1" dirty="0">
                <a:solidFill>
                  <a:schemeClr val="bg1"/>
                </a:solidFill>
              </a:rPr>
              <a:t>Processing</a:t>
            </a:r>
          </a:p>
        </p:txBody>
      </p:sp>
      <p:sp>
        <p:nvSpPr>
          <p:cNvPr id="14" name="Text Placeholder 5">
            <a:extLst>
              <a:ext uri="{FF2B5EF4-FFF2-40B4-BE49-F238E27FC236}">
                <a16:creationId xmlns:a16="http://schemas.microsoft.com/office/drawing/2014/main" id="{09D6A4DA-7F25-4949-8D74-634DD13052D0}"/>
              </a:ext>
            </a:extLst>
          </p:cNvPr>
          <p:cNvSpPr txBox="1">
            <a:spLocks/>
          </p:cNvSpPr>
          <p:nvPr/>
        </p:nvSpPr>
        <p:spPr bwMode="gray">
          <a:xfrm>
            <a:off x="5585669" y="3516566"/>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Structured</a:t>
            </a:r>
            <a:br>
              <a:rPr lang="en-US" sz="1600" b="1" dirty="0">
                <a:solidFill>
                  <a:schemeClr val="bg1"/>
                </a:solidFill>
              </a:rPr>
            </a:br>
            <a:r>
              <a:rPr lang="en-US" sz="1600" b="1" dirty="0">
                <a:solidFill>
                  <a:schemeClr val="bg1"/>
                </a:solidFill>
              </a:rPr>
              <a:t>Data</a:t>
            </a:r>
          </a:p>
        </p:txBody>
      </p:sp>
      <p:sp>
        <p:nvSpPr>
          <p:cNvPr id="15" name="Text Placeholder 5">
            <a:extLst>
              <a:ext uri="{FF2B5EF4-FFF2-40B4-BE49-F238E27FC236}">
                <a16:creationId xmlns:a16="http://schemas.microsoft.com/office/drawing/2014/main" id="{26DAFCE0-B4D2-8540-84BA-7CF4D1F1BC18}"/>
              </a:ext>
            </a:extLst>
          </p:cNvPr>
          <p:cNvSpPr txBox="1">
            <a:spLocks/>
          </p:cNvSpPr>
          <p:nvPr/>
        </p:nvSpPr>
        <p:spPr bwMode="gray">
          <a:xfrm>
            <a:off x="7694885" y="3516566"/>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Learning</a:t>
            </a:r>
            <a:br>
              <a:rPr lang="en-US" sz="1600" b="1" dirty="0">
                <a:solidFill>
                  <a:schemeClr val="bg1"/>
                </a:solidFill>
              </a:rPr>
            </a:br>
            <a:r>
              <a:rPr lang="en-US" sz="1600" b="1" dirty="0">
                <a:solidFill>
                  <a:schemeClr val="bg1"/>
                </a:solidFill>
              </a:rPr>
              <a:t>Algorithms</a:t>
            </a:r>
          </a:p>
        </p:txBody>
      </p:sp>
      <p:sp>
        <p:nvSpPr>
          <p:cNvPr id="16" name="Text Placeholder 5">
            <a:extLst>
              <a:ext uri="{FF2B5EF4-FFF2-40B4-BE49-F238E27FC236}">
                <a16:creationId xmlns:a16="http://schemas.microsoft.com/office/drawing/2014/main" id="{A29D84C4-DD3B-8541-9B58-40859045B403}"/>
              </a:ext>
            </a:extLst>
          </p:cNvPr>
          <p:cNvSpPr txBox="1">
            <a:spLocks/>
          </p:cNvSpPr>
          <p:nvPr/>
        </p:nvSpPr>
        <p:spPr bwMode="gray">
          <a:xfrm>
            <a:off x="9889445" y="3516566"/>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Candidate</a:t>
            </a:r>
            <a:br>
              <a:rPr lang="en-US" sz="1600" b="1" dirty="0">
                <a:solidFill>
                  <a:schemeClr val="bg1"/>
                </a:solidFill>
              </a:rPr>
            </a:br>
            <a:r>
              <a:rPr lang="en-US" sz="1600" b="1" dirty="0">
                <a:solidFill>
                  <a:schemeClr val="bg1"/>
                </a:solidFill>
              </a:rPr>
              <a:t>Model</a:t>
            </a:r>
          </a:p>
        </p:txBody>
      </p:sp>
      <p:sp>
        <p:nvSpPr>
          <p:cNvPr id="17" name="Text Placeholder 5">
            <a:extLst>
              <a:ext uri="{FF2B5EF4-FFF2-40B4-BE49-F238E27FC236}">
                <a16:creationId xmlns:a16="http://schemas.microsoft.com/office/drawing/2014/main" id="{72BE0D88-20BA-8C48-AD44-B956D74CA0F3}"/>
              </a:ext>
            </a:extLst>
          </p:cNvPr>
          <p:cNvSpPr txBox="1">
            <a:spLocks/>
          </p:cNvSpPr>
          <p:nvPr/>
        </p:nvSpPr>
        <p:spPr bwMode="gray">
          <a:xfrm>
            <a:off x="4819747" y="1317898"/>
            <a:ext cx="3117970"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rgbClr val="008770"/>
                </a:solidFill>
              </a:rPr>
              <a:t>Machine Learning Algorithms</a:t>
            </a:r>
          </a:p>
        </p:txBody>
      </p:sp>
      <p:sp>
        <p:nvSpPr>
          <p:cNvPr id="18" name="Text Placeholder 5">
            <a:extLst>
              <a:ext uri="{FF2B5EF4-FFF2-40B4-BE49-F238E27FC236}">
                <a16:creationId xmlns:a16="http://schemas.microsoft.com/office/drawing/2014/main" id="{4996219D-CD91-3643-8596-A44E5335B5FC}"/>
              </a:ext>
            </a:extLst>
          </p:cNvPr>
          <p:cNvSpPr txBox="1">
            <a:spLocks/>
          </p:cNvSpPr>
          <p:nvPr/>
        </p:nvSpPr>
        <p:spPr bwMode="gray">
          <a:xfrm>
            <a:off x="3706368" y="2165501"/>
            <a:ext cx="1785187"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accent5"/>
                </a:solidFill>
              </a:rPr>
              <a:t>Iterate Until Data is Processed</a:t>
            </a:r>
          </a:p>
        </p:txBody>
      </p:sp>
      <p:sp>
        <p:nvSpPr>
          <p:cNvPr id="19" name="Text Placeholder 5">
            <a:extLst>
              <a:ext uri="{FF2B5EF4-FFF2-40B4-BE49-F238E27FC236}">
                <a16:creationId xmlns:a16="http://schemas.microsoft.com/office/drawing/2014/main" id="{3955CE17-B4B0-EC4C-A8EE-216948DD4DA3}"/>
              </a:ext>
            </a:extLst>
          </p:cNvPr>
          <p:cNvSpPr txBox="1">
            <a:spLocks/>
          </p:cNvSpPr>
          <p:nvPr/>
        </p:nvSpPr>
        <p:spPr bwMode="gray">
          <a:xfrm>
            <a:off x="8843188" y="2165501"/>
            <a:ext cx="1812619"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accent5"/>
                </a:solidFill>
              </a:rPr>
              <a:t>Iterate to Get the Best Model</a:t>
            </a:r>
          </a:p>
        </p:txBody>
      </p:sp>
      <p:sp>
        <p:nvSpPr>
          <p:cNvPr id="20" name="Text Placeholder 5">
            <a:extLst>
              <a:ext uri="{FF2B5EF4-FFF2-40B4-BE49-F238E27FC236}">
                <a16:creationId xmlns:a16="http://schemas.microsoft.com/office/drawing/2014/main" id="{53D9831E-6415-694A-81D4-5A6F8A2D330E}"/>
              </a:ext>
            </a:extLst>
          </p:cNvPr>
          <p:cNvSpPr txBox="1">
            <a:spLocks/>
          </p:cNvSpPr>
          <p:nvPr/>
        </p:nvSpPr>
        <p:spPr bwMode="gray">
          <a:xfrm>
            <a:off x="3439877" y="5503862"/>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Applications</a:t>
            </a:r>
          </a:p>
        </p:txBody>
      </p:sp>
      <p:sp>
        <p:nvSpPr>
          <p:cNvPr id="21" name="Text Placeholder 5">
            <a:extLst>
              <a:ext uri="{FF2B5EF4-FFF2-40B4-BE49-F238E27FC236}">
                <a16:creationId xmlns:a16="http://schemas.microsoft.com/office/drawing/2014/main" id="{7315BB4D-C120-0440-9184-909A9EE4A8F6}"/>
              </a:ext>
            </a:extLst>
          </p:cNvPr>
          <p:cNvSpPr txBox="1">
            <a:spLocks/>
          </p:cNvSpPr>
          <p:nvPr/>
        </p:nvSpPr>
        <p:spPr bwMode="gray">
          <a:xfrm>
            <a:off x="5597861" y="5348451"/>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Golden</a:t>
            </a:r>
            <a:br>
              <a:rPr lang="en-US" sz="1600" b="1" dirty="0">
                <a:solidFill>
                  <a:schemeClr val="bg1"/>
                </a:solidFill>
              </a:rPr>
            </a:br>
            <a:r>
              <a:rPr lang="en-US" sz="1600" b="1" dirty="0">
                <a:solidFill>
                  <a:schemeClr val="bg1"/>
                </a:solidFill>
              </a:rPr>
              <a:t>Model</a:t>
            </a:r>
          </a:p>
        </p:txBody>
      </p:sp>
      <p:sp>
        <p:nvSpPr>
          <p:cNvPr id="22" name="Text Placeholder 5">
            <a:extLst>
              <a:ext uri="{FF2B5EF4-FFF2-40B4-BE49-F238E27FC236}">
                <a16:creationId xmlns:a16="http://schemas.microsoft.com/office/drawing/2014/main" id="{ADD14207-3131-774F-996F-153CAFF624FA}"/>
              </a:ext>
            </a:extLst>
          </p:cNvPr>
          <p:cNvSpPr txBox="1">
            <a:spLocks/>
          </p:cNvSpPr>
          <p:nvPr/>
        </p:nvSpPr>
        <p:spPr bwMode="gray">
          <a:xfrm>
            <a:off x="7780229" y="5348451"/>
            <a:ext cx="1586126" cy="552230"/>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sz="1600" b="1" dirty="0">
                <a:solidFill>
                  <a:schemeClr val="bg1"/>
                </a:solidFill>
              </a:rPr>
              <a:t>Deploy </a:t>
            </a:r>
            <a:br>
              <a:rPr lang="en-US" sz="1600" b="1" dirty="0">
                <a:solidFill>
                  <a:schemeClr val="bg1"/>
                </a:solidFill>
              </a:rPr>
            </a:br>
            <a:r>
              <a:rPr lang="en-US" sz="1600" b="1" dirty="0">
                <a:solidFill>
                  <a:schemeClr val="bg1"/>
                </a:solidFill>
              </a:rPr>
              <a:t>Selected </a:t>
            </a:r>
            <a:br>
              <a:rPr lang="en-US" sz="1600" b="1" dirty="0">
                <a:solidFill>
                  <a:schemeClr val="bg1"/>
                </a:solidFill>
              </a:rPr>
            </a:br>
            <a:r>
              <a:rPr lang="en-US" sz="1600" b="1" dirty="0">
                <a:solidFill>
                  <a:schemeClr val="bg1"/>
                </a:solidFill>
              </a:rPr>
              <a:t>Model</a:t>
            </a:r>
          </a:p>
        </p:txBody>
      </p:sp>
    </p:spTree>
    <p:custDataLst>
      <p:tags r:id="rId1"/>
    </p:custDataLst>
    <p:extLst>
      <p:ext uri="{BB962C8B-B14F-4D97-AF65-F5344CB8AC3E}">
        <p14:creationId xmlns:p14="http://schemas.microsoft.com/office/powerpoint/2010/main" val="63220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0F7145-3BA5-4B94-AA2B-D36A1198EC7D}"/>
              </a:ext>
            </a:extLst>
          </p:cNvPr>
          <p:cNvSpPr>
            <a:spLocks noGrp="1"/>
          </p:cNvSpPr>
          <p:nvPr>
            <p:ph type="title"/>
          </p:nvPr>
        </p:nvSpPr>
        <p:spPr/>
        <p:txBody>
          <a:bodyPr/>
          <a:lstStyle/>
          <a:p>
            <a:r>
              <a:rPr lang="en-US" b="1" dirty="0"/>
              <a:t>Recap: - </a:t>
            </a:r>
            <a:r>
              <a:rPr lang="en-US" dirty="0"/>
              <a:t>Machine Learning</a:t>
            </a:r>
          </a:p>
        </p:txBody>
      </p:sp>
      <p:sp>
        <p:nvSpPr>
          <p:cNvPr id="6" name="Content Placeholder 5">
            <a:extLst>
              <a:ext uri="{FF2B5EF4-FFF2-40B4-BE49-F238E27FC236}">
                <a16:creationId xmlns:a16="http://schemas.microsoft.com/office/drawing/2014/main" id="{6A15C3E8-2D7C-4DD2-8BBC-A2E9BA2BE29D}"/>
              </a:ext>
            </a:extLst>
          </p:cNvPr>
          <p:cNvSpPr>
            <a:spLocks noGrp="1"/>
          </p:cNvSpPr>
          <p:nvPr>
            <p:ph idx="1"/>
          </p:nvPr>
        </p:nvSpPr>
        <p:spPr>
          <a:xfrm>
            <a:off x="1362567" y="1721931"/>
            <a:ext cx="9902464" cy="4631736"/>
          </a:xfrm>
        </p:spPr>
        <p:txBody>
          <a:bodyPr/>
          <a:lstStyle/>
          <a:p>
            <a:pPr lvl="1">
              <a:lnSpc>
                <a:spcPct val="100000"/>
              </a:lnSpc>
            </a:pPr>
            <a:r>
              <a:rPr lang="en-US" dirty="0"/>
              <a:t>Machine learning is the </a:t>
            </a:r>
            <a:r>
              <a:rPr lang="en-US" b="1" dirty="0">
                <a:solidFill>
                  <a:srgbClr val="DF8016"/>
                </a:solidFill>
              </a:rPr>
              <a:t>ability of a computer system to learn from </a:t>
            </a:r>
            <a:br>
              <a:rPr lang="en-US" b="1" dirty="0">
                <a:solidFill>
                  <a:srgbClr val="DF8016"/>
                </a:solidFill>
              </a:rPr>
            </a:br>
            <a:r>
              <a:rPr lang="en-US" b="1" dirty="0">
                <a:solidFill>
                  <a:srgbClr val="DF8016"/>
                </a:solidFill>
              </a:rPr>
              <a:t>the environment </a:t>
            </a:r>
            <a:r>
              <a:rPr lang="en-US" dirty="0"/>
              <a:t>and improve itself from experience </a:t>
            </a:r>
            <a:r>
              <a:rPr lang="en-US" b="1" dirty="0">
                <a:solidFill>
                  <a:srgbClr val="DF8016"/>
                </a:solidFill>
              </a:rPr>
              <a:t>without the need </a:t>
            </a:r>
            <a:br>
              <a:rPr lang="en-US" b="1" dirty="0">
                <a:solidFill>
                  <a:srgbClr val="DF8016"/>
                </a:solidFill>
              </a:rPr>
            </a:br>
            <a:r>
              <a:rPr lang="en-US" b="1" dirty="0">
                <a:solidFill>
                  <a:srgbClr val="DF8016"/>
                </a:solidFill>
              </a:rPr>
              <a:t>for any explicit programming</a:t>
            </a:r>
            <a:r>
              <a:rPr lang="en-US" dirty="0"/>
              <a:t>.</a:t>
            </a:r>
            <a:endParaRPr lang="en-US" sz="800" dirty="0"/>
          </a:p>
          <a:p>
            <a:pPr lvl="1">
              <a:lnSpc>
                <a:spcPct val="100000"/>
              </a:lnSpc>
              <a:buNone/>
            </a:pPr>
            <a:endParaRPr lang="en-US" sz="800" dirty="0"/>
          </a:p>
          <a:p>
            <a:pPr lvl="1">
              <a:lnSpc>
                <a:spcPct val="100000"/>
              </a:lnSpc>
            </a:pPr>
            <a:r>
              <a:rPr lang="en-US" dirty="0"/>
              <a:t>The classic machine learning procedure follows the scientific paradigm of </a:t>
            </a:r>
            <a:r>
              <a:rPr lang="en-US" dirty="0">
                <a:solidFill>
                  <a:srgbClr val="DF8016"/>
                </a:solidFill>
              </a:rPr>
              <a:t>induction</a:t>
            </a:r>
            <a:r>
              <a:rPr lang="en-US" dirty="0"/>
              <a:t> and </a:t>
            </a:r>
            <a:r>
              <a:rPr lang="en-US" dirty="0">
                <a:solidFill>
                  <a:srgbClr val="DF8016"/>
                </a:solidFill>
              </a:rPr>
              <a:t>deduction</a:t>
            </a:r>
            <a:r>
              <a:rPr lang="en-US" dirty="0"/>
              <a:t>. In the </a:t>
            </a:r>
            <a:r>
              <a:rPr lang="en-US" b="1" dirty="0"/>
              <a:t>inductive step </a:t>
            </a:r>
            <a:r>
              <a:rPr lang="en-US" dirty="0"/>
              <a:t>we learn the </a:t>
            </a:r>
            <a:r>
              <a:rPr lang="en-US" i="1" dirty="0"/>
              <a:t>model from raw data </a:t>
            </a:r>
            <a:r>
              <a:rPr lang="en-US" dirty="0"/>
              <a:t>(the training set), and in the </a:t>
            </a:r>
            <a:r>
              <a:rPr lang="en-US" b="1" dirty="0"/>
              <a:t>deductive step </a:t>
            </a:r>
            <a:r>
              <a:rPr lang="en-US" dirty="0"/>
              <a:t>the model is applied to </a:t>
            </a:r>
            <a:r>
              <a:rPr lang="en-US" b="1" dirty="0"/>
              <a:t>predict the behavior of new data</a:t>
            </a:r>
            <a:r>
              <a:rPr lang="en-US" dirty="0"/>
              <a:t>.</a:t>
            </a:r>
          </a:p>
          <a:p>
            <a:pPr lvl="1">
              <a:lnSpc>
                <a:spcPct val="100000"/>
              </a:lnSpc>
            </a:pPr>
            <a:endParaRPr lang="en-US" sz="800" dirty="0"/>
          </a:p>
          <a:p>
            <a:pPr lvl="1">
              <a:lnSpc>
                <a:spcPct val="100000"/>
              </a:lnSpc>
            </a:pPr>
            <a:r>
              <a:rPr lang="en-US" dirty="0"/>
              <a:t>The three basic models of machine learning are </a:t>
            </a:r>
            <a:r>
              <a:rPr lang="en-US" b="1" dirty="0">
                <a:solidFill>
                  <a:srgbClr val="DF8016"/>
                </a:solidFill>
              </a:rPr>
              <a:t>supervised</a:t>
            </a:r>
            <a:r>
              <a:rPr lang="en-US" dirty="0"/>
              <a:t>, </a:t>
            </a:r>
            <a:br>
              <a:rPr lang="en-US" dirty="0"/>
            </a:br>
            <a:r>
              <a:rPr lang="en-US" b="1" dirty="0">
                <a:solidFill>
                  <a:srgbClr val="DF8016"/>
                </a:solidFill>
              </a:rPr>
              <a:t>unsupervised</a:t>
            </a:r>
            <a:r>
              <a:rPr lang="en-US" dirty="0"/>
              <a:t> and </a:t>
            </a:r>
            <a:r>
              <a:rPr lang="en-US" b="1" dirty="0">
                <a:solidFill>
                  <a:srgbClr val="DF8016"/>
                </a:solidFill>
              </a:rPr>
              <a:t>reinforcement</a:t>
            </a:r>
            <a:r>
              <a:rPr lang="en-US" dirty="0"/>
              <a:t> learning. </a:t>
            </a:r>
          </a:p>
          <a:p>
            <a:pPr lvl="1">
              <a:lnSpc>
                <a:spcPct val="100000"/>
              </a:lnSpc>
            </a:pPr>
            <a:endParaRPr lang="en-US" sz="800" dirty="0"/>
          </a:p>
          <a:p>
            <a:pPr lvl="1">
              <a:lnSpc>
                <a:spcPct val="100000"/>
              </a:lnSpc>
            </a:pPr>
            <a:r>
              <a:rPr lang="en-US" dirty="0"/>
              <a:t>Machine Learning has 2 modalities – </a:t>
            </a:r>
            <a:r>
              <a:rPr lang="en-US" b="1" dirty="0">
                <a:solidFill>
                  <a:srgbClr val="DF8016"/>
                </a:solidFill>
              </a:rPr>
              <a:t>shallow</a:t>
            </a:r>
            <a:r>
              <a:rPr lang="en-US" dirty="0"/>
              <a:t> and </a:t>
            </a:r>
            <a:r>
              <a:rPr lang="en-US" b="1" dirty="0">
                <a:solidFill>
                  <a:srgbClr val="DF8016"/>
                </a:solidFill>
              </a:rPr>
              <a:t>deep (</a:t>
            </a:r>
            <a:r>
              <a:rPr lang="en-US" sz="1800" b="1" dirty="0" err="1">
                <a:solidFill>
                  <a:srgbClr val="000000"/>
                </a:solidFill>
              </a:rPr>
              <a:t>abductive</a:t>
            </a:r>
            <a:r>
              <a:rPr lang="en-US" sz="1800" b="1" dirty="0">
                <a:solidFill>
                  <a:srgbClr val="000000"/>
                </a:solidFill>
              </a:rPr>
              <a:t> reasoning</a:t>
            </a:r>
            <a:r>
              <a:rPr lang="en-US" sz="2400" b="1" dirty="0">
                <a:solidFill>
                  <a:srgbClr val="DF8016"/>
                </a:solidFill>
              </a:rPr>
              <a:t>)</a:t>
            </a:r>
            <a:r>
              <a:rPr lang="en-US" dirty="0"/>
              <a:t>.</a:t>
            </a:r>
          </a:p>
        </p:txBody>
      </p:sp>
      <p:sp>
        <p:nvSpPr>
          <p:cNvPr id="4" name="Footer Placeholder 3">
            <a:extLst>
              <a:ext uri="{FF2B5EF4-FFF2-40B4-BE49-F238E27FC236}">
                <a16:creationId xmlns:a16="http://schemas.microsoft.com/office/drawing/2014/main" id="{8C35560A-0763-4D14-86EE-F44FA8E28BD5}"/>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04F1615D-A74A-4FDE-AF2F-6708B40ECF5F}"/>
              </a:ext>
            </a:extLst>
          </p:cNvPr>
          <p:cNvSpPr>
            <a:spLocks noGrp="1"/>
          </p:cNvSpPr>
          <p:nvPr>
            <p:ph type="sldNum" sz="quarter" idx="12"/>
          </p:nvPr>
        </p:nvSpPr>
        <p:spPr/>
        <p:txBody>
          <a:bodyPr/>
          <a:lstStyle/>
          <a:p>
            <a:fld id="{3310D8EA-3107-4873-B9AB-DD7D3E79053A}" type="slidenum">
              <a:rPr lang="en-US" smtClean="0"/>
              <a:pPr/>
              <a:t>22</a:t>
            </a:fld>
            <a:endParaRPr lang="en-US"/>
          </a:p>
        </p:txBody>
      </p:sp>
      <p:sp>
        <p:nvSpPr>
          <p:cNvPr id="7" name="Text Placeholder 6">
            <a:extLst>
              <a:ext uri="{FF2B5EF4-FFF2-40B4-BE49-F238E27FC236}">
                <a16:creationId xmlns:a16="http://schemas.microsoft.com/office/drawing/2014/main" id="{F67D8E4B-9B58-44E2-8690-FFEA64D5BC9C}"/>
              </a:ext>
            </a:extLst>
          </p:cNvPr>
          <p:cNvSpPr>
            <a:spLocks noGrp="1"/>
          </p:cNvSpPr>
          <p:nvPr>
            <p:ph type="body" sz="quarter" idx="13"/>
          </p:nvPr>
        </p:nvSpPr>
        <p:spPr/>
        <p:txBody>
          <a:bodyPr/>
          <a:lstStyle/>
          <a:p>
            <a:r>
              <a:rPr lang="en-US"/>
              <a:t>What is Machine Learning?</a:t>
            </a:r>
          </a:p>
        </p:txBody>
      </p:sp>
    </p:spTree>
    <p:custDataLst>
      <p:tags r:id="rId1"/>
    </p:custDataLst>
    <p:extLst>
      <p:ext uri="{BB962C8B-B14F-4D97-AF65-F5344CB8AC3E}">
        <p14:creationId xmlns:p14="http://schemas.microsoft.com/office/powerpoint/2010/main" val="1541544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5425A-8EBF-40F7-943C-DA8BEFE8CDC3}"/>
              </a:ext>
            </a:extLst>
          </p:cNvPr>
          <p:cNvSpPr>
            <a:spLocks noGrp="1"/>
          </p:cNvSpPr>
          <p:nvPr>
            <p:ph type="title"/>
          </p:nvPr>
        </p:nvSpPr>
        <p:spPr/>
        <p:txBody>
          <a:bodyPr/>
          <a:lstStyle/>
          <a:p>
            <a:r>
              <a:rPr lang="en-US" dirty="0"/>
              <a:t>Machine Learning</a:t>
            </a:r>
          </a:p>
        </p:txBody>
      </p:sp>
      <p:sp>
        <p:nvSpPr>
          <p:cNvPr id="4" name="Footer Placeholder 3">
            <a:extLst>
              <a:ext uri="{FF2B5EF4-FFF2-40B4-BE49-F238E27FC236}">
                <a16:creationId xmlns:a16="http://schemas.microsoft.com/office/drawing/2014/main" id="{9DEB106E-20C2-4950-A6BC-2EF5582159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4E33D93-ABEE-44C6-B3B7-6867A94A06FF}"/>
              </a:ext>
            </a:extLst>
          </p:cNvPr>
          <p:cNvSpPr>
            <a:spLocks noGrp="1"/>
          </p:cNvSpPr>
          <p:nvPr>
            <p:ph type="sldNum" sz="quarter" idx="12"/>
          </p:nvPr>
        </p:nvSpPr>
        <p:spPr/>
        <p:txBody>
          <a:bodyPr/>
          <a:lstStyle/>
          <a:p>
            <a:fld id="{3310D8EA-3107-4873-B9AB-DD7D3E79053A}" type="slidenum">
              <a:rPr lang="en-US" smtClean="0"/>
              <a:pPr/>
              <a:t>23</a:t>
            </a:fld>
            <a:endParaRPr lang="en-US"/>
          </a:p>
        </p:txBody>
      </p:sp>
      <p:sp>
        <p:nvSpPr>
          <p:cNvPr id="6" name="Text Placeholder 5">
            <a:extLst>
              <a:ext uri="{FF2B5EF4-FFF2-40B4-BE49-F238E27FC236}">
                <a16:creationId xmlns:a16="http://schemas.microsoft.com/office/drawing/2014/main" id="{8FB7B2C8-3D13-402D-8B54-078EA0FBA516}"/>
              </a:ext>
            </a:extLst>
          </p:cNvPr>
          <p:cNvSpPr>
            <a:spLocks noGrp="1"/>
          </p:cNvSpPr>
          <p:nvPr>
            <p:ph type="body" sz="quarter" idx="13"/>
          </p:nvPr>
        </p:nvSpPr>
        <p:spPr/>
        <p:txBody>
          <a:bodyPr/>
          <a:lstStyle/>
          <a:p>
            <a:r>
              <a:rPr lang="en-US" b="1" dirty="0"/>
              <a:t>DEMO</a:t>
            </a:r>
            <a:r>
              <a:rPr lang="en-US" dirty="0"/>
              <a:t>: Sonar Case </a:t>
            </a:r>
            <a:r>
              <a:rPr lang="en-US" dirty="0">
                <a:hlinkClick r:id="rId3" action="ppaction://hlinkfile"/>
              </a:rPr>
              <a:t>Study</a:t>
            </a:r>
            <a:endParaRPr lang="en-US" dirty="0"/>
          </a:p>
        </p:txBody>
      </p:sp>
      <p:pic>
        <p:nvPicPr>
          <p:cNvPr id="9" name="Picture 8">
            <a:extLst>
              <a:ext uri="{FF2B5EF4-FFF2-40B4-BE49-F238E27FC236}">
                <a16:creationId xmlns:a16="http://schemas.microsoft.com/office/drawing/2014/main" id="{4AFDE0DA-3B48-494C-9F15-8D0DDDA4BADB}"/>
              </a:ext>
            </a:extLst>
          </p:cNvPr>
          <p:cNvPicPr>
            <a:picLocks noChangeAspect="1"/>
          </p:cNvPicPr>
          <p:nvPr/>
        </p:nvPicPr>
        <p:blipFill rotWithShape="1">
          <a:blip r:embed="rId4"/>
          <a:srcRect t="12311" b="26974"/>
          <a:stretch/>
        </p:blipFill>
        <p:spPr>
          <a:xfrm>
            <a:off x="0" y="1654630"/>
            <a:ext cx="12192000" cy="4441370"/>
          </a:xfrm>
          <a:prstGeom prst="rect">
            <a:avLst/>
          </a:prstGeom>
        </p:spPr>
      </p:pic>
    </p:spTree>
    <p:custDataLst>
      <p:tags r:id="rId1"/>
    </p:custDataLst>
    <p:extLst>
      <p:ext uri="{BB962C8B-B14F-4D97-AF65-F5344CB8AC3E}">
        <p14:creationId xmlns:p14="http://schemas.microsoft.com/office/powerpoint/2010/main" val="3587135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(Machine Learning)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24</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1" y="1118281"/>
            <a:ext cx="11316485" cy="5018567"/>
          </a:xfrm>
        </p:spPr>
        <p:txBody>
          <a:bodyPr/>
          <a:lstStyle/>
          <a:p>
            <a:r>
              <a:rPr lang="en-US" b="1" dirty="0">
                <a:solidFill>
                  <a:srgbClr val="000000"/>
                </a:solidFill>
              </a:rPr>
              <a:t>Questions:</a:t>
            </a:r>
          </a:p>
          <a:p>
            <a:endParaRPr lang="en-US" sz="800" b="1" dirty="0">
              <a:solidFill>
                <a:srgbClr val="000000"/>
              </a:solidFill>
            </a:endParaRPr>
          </a:p>
          <a:p>
            <a:pPr>
              <a:buFont typeface="Wingdings" pitchFamily="2" charset="2"/>
              <a:buChar char="q"/>
            </a:pPr>
            <a:r>
              <a:rPr lang="en-US" dirty="0">
                <a:latin typeface="Arial" pitchFamily="34" charset="0"/>
                <a:cs typeface="Arial" pitchFamily="34" charset="0"/>
              </a:rPr>
              <a:t>  How many now feel they better understand how machine learning differs from data science?</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understand the need for algorithm competitions, and how the characteristics of the data influence the effectiveness of the algorithm choice(s)?</a:t>
            </a:r>
          </a:p>
          <a:p>
            <a:pPr>
              <a:buNone/>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1828801" y="2551489"/>
            <a:ext cx="8389856" cy="1445476"/>
          </a:xfrm>
        </p:spPr>
        <p:txBody>
          <a:bodyPr/>
          <a:lstStyle/>
          <a:p>
            <a:pPr>
              <a:buNone/>
            </a:pPr>
            <a:r>
              <a:rPr lang="en-US" sz="2800" dirty="0"/>
              <a:t>The </a:t>
            </a:r>
            <a:r>
              <a:rPr lang="en-US" sz="2800" b="1" dirty="0">
                <a:solidFill>
                  <a:srgbClr val="FF0000"/>
                </a:solidFill>
              </a:rPr>
              <a:t>essence</a:t>
            </a:r>
            <a:r>
              <a:rPr lang="en-US" sz="2800" dirty="0"/>
              <a:t> of </a:t>
            </a:r>
            <a:r>
              <a:rPr lang="en-US" sz="2800" u="sng" dirty="0"/>
              <a:t>Deep Learning </a:t>
            </a:r>
            <a:r>
              <a:rPr lang="en-US" sz="2800" dirty="0"/>
              <a:t>is </a:t>
            </a:r>
            <a:r>
              <a:rPr lang="en-US" sz="2800" b="1" dirty="0">
                <a:solidFill>
                  <a:srgbClr val="DF8016"/>
                </a:solidFill>
              </a:rPr>
              <a:t>automatic feature engineering </a:t>
            </a:r>
            <a:r>
              <a:rPr lang="en-US" sz="2800" dirty="0"/>
              <a:t>to facilitate </a:t>
            </a:r>
            <a:r>
              <a:rPr lang="en-US" sz="2800" i="1" dirty="0"/>
              <a:t>learning</a:t>
            </a:r>
            <a:r>
              <a:rPr lang="en-US" sz="2800" dirty="0"/>
              <a:t> in Neural Networks with </a:t>
            </a:r>
            <a:r>
              <a:rPr lang="en-US" sz="2800" i="1" dirty="0"/>
              <a:t>many</a:t>
            </a:r>
            <a:r>
              <a:rPr lang="en-US" sz="2800" dirty="0"/>
              <a:t> layers.</a:t>
            </a:r>
          </a:p>
          <a:p>
            <a:pPr>
              <a:lnSpc>
                <a:spcPct val="100000"/>
              </a:lnSpc>
            </a:pPr>
            <a:endParaRPr lang="en-US" dirty="0"/>
          </a:p>
          <a:p>
            <a:pPr>
              <a:lnSpc>
                <a:spcPct val="100000"/>
              </a:lnSpc>
            </a:pP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25</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is Deep Learning?</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9727" y="628473"/>
            <a:ext cx="3853738" cy="434975"/>
          </a:xfrm>
        </p:spPr>
        <p:txBody>
          <a:bodyPr>
            <a:noAutofit/>
          </a:bodyPr>
          <a:lstStyle/>
          <a:p>
            <a:r>
              <a:rPr lang="en-US" dirty="0"/>
              <a:t>Deep Learning</a:t>
            </a:r>
          </a:p>
        </p:txBody>
      </p:sp>
      <p:pic>
        <p:nvPicPr>
          <p:cNvPr id="11266" name="Picture 2"/>
          <p:cNvPicPr>
            <a:picLocks noChangeAspect="1" noChangeArrowheads="1"/>
          </p:cNvPicPr>
          <p:nvPr/>
        </p:nvPicPr>
        <p:blipFill>
          <a:blip r:embed="rId2"/>
          <a:srcRect/>
          <a:stretch>
            <a:fillRect/>
          </a:stretch>
        </p:blipFill>
        <p:spPr bwMode="auto">
          <a:xfrm>
            <a:off x="724698" y="1131218"/>
            <a:ext cx="11006204" cy="5165887"/>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8835" y="402230"/>
            <a:ext cx="10590031" cy="434975"/>
          </a:xfrm>
        </p:spPr>
        <p:txBody>
          <a:bodyPr>
            <a:noAutofit/>
          </a:bodyPr>
          <a:lstStyle/>
          <a:p>
            <a:r>
              <a:rPr lang="en-US" dirty="0"/>
              <a:t>Deep Learning - Architecture</a:t>
            </a:r>
          </a:p>
        </p:txBody>
      </p:sp>
      <p:pic>
        <p:nvPicPr>
          <p:cNvPr id="12290" name="Picture 2"/>
          <p:cNvPicPr>
            <a:picLocks noChangeAspect="1" noChangeArrowheads="1"/>
          </p:cNvPicPr>
          <p:nvPr/>
        </p:nvPicPr>
        <p:blipFill>
          <a:blip r:embed="rId2"/>
          <a:srcRect/>
          <a:stretch>
            <a:fillRect/>
          </a:stretch>
        </p:blipFill>
        <p:spPr bwMode="auto">
          <a:xfrm>
            <a:off x="185516" y="1178351"/>
            <a:ext cx="11965441" cy="5165887"/>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8835" y="402230"/>
            <a:ext cx="10590031" cy="434975"/>
          </a:xfrm>
        </p:spPr>
        <p:txBody>
          <a:bodyPr>
            <a:noAutofit/>
          </a:bodyPr>
          <a:lstStyle/>
          <a:p>
            <a:r>
              <a:rPr lang="en-US" dirty="0"/>
              <a:t>Deep Learning – Two Modalities</a:t>
            </a:r>
          </a:p>
        </p:txBody>
      </p:sp>
      <p:pic>
        <p:nvPicPr>
          <p:cNvPr id="1026" name="Picture 2"/>
          <p:cNvPicPr>
            <a:picLocks noChangeAspect="1" noChangeArrowheads="1"/>
          </p:cNvPicPr>
          <p:nvPr/>
        </p:nvPicPr>
        <p:blipFill>
          <a:blip r:embed="rId2"/>
          <a:srcRect/>
          <a:stretch>
            <a:fillRect/>
          </a:stretch>
        </p:blipFill>
        <p:spPr bwMode="auto">
          <a:xfrm>
            <a:off x="1778524" y="1173571"/>
            <a:ext cx="8110194" cy="5253053"/>
          </a:xfrm>
          <a:prstGeom prst="rect">
            <a:avLst/>
          </a:prstGeom>
          <a:noFill/>
          <a:ln w="9525">
            <a:noFill/>
            <a:miter lim="800000"/>
            <a:headEnd/>
            <a:tailEnd/>
          </a:ln>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8835" y="402230"/>
            <a:ext cx="10590031" cy="434975"/>
          </a:xfrm>
        </p:spPr>
        <p:txBody>
          <a:bodyPr>
            <a:noAutofit/>
          </a:bodyPr>
          <a:lstStyle/>
          <a:p>
            <a:r>
              <a:rPr lang="en-US" dirty="0"/>
              <a:t>Deep Learning – Transfer Learning</a:t>
            </a:r>
          </a:p>
        </p:txBody>
      </p:sp>
      <p:pic>
        <p:nvPicPr>
          <p:cNvPr id="2051" name="Picture 3"/>
          <p:cNvPicPr>
            <a:picLocks noChangeAspect="1" noChangeArrowheads="1"/>
          </p:cNvPicPr>
          <p:nvPr/>
        </p:nvPicPr>
        <p:blipFill>
          <a:blip r:embed="rId2"/>
          <a:srcRect/>
          <a:stretch>
            <a:fillRect/>
          </a:stretch>
        </p:blipFill>
        <p:spPr bwMode="auto">
          <a:xfrm>
            <a:off x="5272200" y="2573523"/>
            <a:ext cx="6882101" cy="4268084"/>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0" y="1130169"/>
            <a:ext cx="5637229" cy="2772528"/>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0" y="4157220"/>
            <a:ext cx="5128181" cy="2069761"/>
          </a:xfrm>
          <a:prstGeom prst="rect">
            <a:avLst/>
          </a:prstGeom>
          <a:noFill/>
          <a:ln w="9525">
            <a:noFill/>
            <a:miter lim="800000"/>
            <a:headEnd/>
            <a:tailEnd/>
          </a:ln>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94E4A-C32B-408B-B2BF-532E78CBFA26}"/>
              </a:ext>
            </a:extLst>
          </p:cNvPr>
          <p:cNvSpPr>
            <a:spLocks noGrp="1"/>
          </p:cNvSpPr>
          <p:nvPr>
            <p:ph type="title"/>
          </p:nvPr>
        </p:nvSpPr>
        <p:spPr/>
        <p:txBody>
          <a:bodyPr/>
          <a:lstStyle/>
          <a:p>
            <a:r>
              <a:rPr lang="en-US" dirty="0"/>
              <a:t>Education and Resources Site</a:t>
            </a:r>
          </a:p>
        </p:txBody>
      </p:sp>
      <p:sp>
        <p:nvSpPr>
          <p:cNvPr id="7" name="Slide Number Placeholder 6"/>
          <p:cNvSpPr>
            <a:spLocks noGrp="1"/>
          </p:cNvSpPr>
          <p:nvPr>
            <p:ph type="sldNum" sz="quarter" idx="12"/>
          </p:nvPr>
        </p:nvSpPr>
        <p:spPr/>
        <p:txBody>
          <a:bodyPr/>
          <a:lstStyle/>
          <a:p>
            <a:fld id="{3310D8EA-3107-4873-B9AB-DD7D3E79053A}" type="slidenum">
              <a:rPr lang="en-US" smtClean="0"/>
              <a:pPr/>
              <a:t>3</a:t>
            </a:fld>
            <a:endParaRPr lang="en-US"/>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pic>
        <p:nvPicPr>
          <p:cNvPr id="6" name="Picture 2">
            <a:extLst>
              <a:ext uri="{FF2B5EF4-FFF2-40B4-BE49-F238E27FC236}">
                <a16:creationId xmlns:a16="http://schemas.microsoft.com/office/drawing/2014/main" id="{C3E70A18-1BA7-4540-971C-3AA0516F4517}"/>
              </a:ext>
            </a:extLst>
          </p:cNvPr>
          <p:cNvPicPr>
            <a:picLocks noChangeAspect="1" noChangeArrowheads="1"/>
          </p:cNvPicPr>
          <p:nvPr/>
        </p:nvPicPr>
        <p:blipFill rotWithShape="1">
          <a:blip r:embed="rId3"/>
          <a:srcRect t="6604"/>
          <a:stretch/>
        </p:blipFill>
        <p:spPr bwMode="auto">
          <a:xfrm>
            <a:off x="1324473" y="1269406"/>
            <a:ext cx="3052874" cy="5022228"/>
          </a:xfrm>
          <a:prstGeom prst="rect">
            <a:avLst/>
          </a:prstGeom>
          <a:noFill/>
          <a:ln w="9525">
            <a:noFill/>
            <a:miter lim="800000"/>
            <a:headEnd/>
            <a:tailEnd/>
          </a:ln>
        </p:spPr>
      </p:pic>
      <p:pic>
        <p:nvPicPr>
          <p:cNvPr id="8" name="Picture 3">
            <a:extLst>
              <a:ext uri="{FF2B5EF4-FFF2-40B4-BE49-F238E27FC236}">
                <a16:creationId xmlns:a16="http://schemas.microsoft.com/office/drawing/2014/main" id="{68CB0E5D-6412-401F-9462-B75C30FC3D4F}"/>
              </a:ext>
            </a:extLst>
          </p:cNvPr>
          <p:cNvPicPr>
            <a:picLocks noChangeAspect="1" noChangeArrowheads="1"/>
          </p:cNvPicPr>
          <p:nvPr/>
        </p:nvPicPr>
        <p:blipFill>
          <a:blip r:embed="rId4"/>
          <a:srcRect/>
          <a:stretch>
            <a:fillRect/>
          </a:stretch>
        </p:blipFill>
        <p:spPr bwMode="auto">
          <a:xfrm>
            <a:off x="4623437" y="1269406"/>
            <a:ext cx="2945126" cy="5022228"/>
          </a:xfrm>
          <a:prstGeom prst="rect">
            <a:avLst/>
          </a:prstGeom>
          <a:noFill/>
          <a:ln w="9525">
            <a:noFill/>
            <a:miter lim="800000"/>
            <a:headEnd/>
            <a:tailEnd/>
          </a:ln>
        </p:spPr>
      </p:pic>
      <p:pic>
        <p:nvPicPr>
          <p:cNvPr id="9" name="Picture 4">
            <a:extLst>
              <a:ext uri="{FF2B5EF4-FFF2-40B4-BE49-F238E27FC236}">
                <a16:creationId xmlns:a16="http://schemas.microsoft.com/office/drawing/2014/main" id="{86A54C63-E07C-4A9B-A445-597BFDB90C10}"/>
              </a:ext>
            </a:extLst>
          </p:cNvPr>
          <p:cNvPicPr>
            <a:picLocks noChangeAspect="1" noChangeArrowheads="1"/>
          </p:cNvPicPr>
          <p:nvPr/>
        </p:nvPicPr>
        <p:blipFill>
          <a:blip r:embed="rId5"/>
          <a:srcRect/>
          <a:stretch>
            <a:fillRect/>
          </a:stretch>
        </p:blipFill>
        <p:spPr bwMode="auto">
          <a:xfrm>
            <a:off x="7814653" y="1200373"/>
            <a:ext cx="3591441" cy="516029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489303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86B8-9069-43C0-A46F-CD6F80046946}"/>
              </a:ext>
            </a:extLst>
          </p:cNvPr>
          <p:cNvSpPr>
            <a:spLocks noGrp="1"/>
          </p:cNvSpPr>
          <p:nvPr>
            <p:ph type="title"/>
          </p:nvPr>
        </p:nvSpPr>
        <p:spPr/>
        <p:txBody>
          <a:bodyPr/>
          <a:lstStyle/>
          <a:p>
            <a:r>
              <a:rPr lang="en-US" b="1" dirty="0"/>
              <a:t>Recap:- </a:t>
            </a:r>
            <a:r>
              <a:rPr lang="en-US" dirty="0"/>
              <a:t>Deep Learning</a:t>
            </a:r>
          </a:p>
        </p:txBody>
      </p:sp>
      <p:sp>
        <p:nvSpPr>
          <p:cNvPr id="3" name="Content Placeholder 2">
            <a:extLst>
              <a:ext uri="{FF2B5EF4-FFF2-40B4-BE49-F238E27FC236}">
                <a16:creationId xmlns:a16="http://schemas.microsoft.com/office/drawing/2014/main" id="{59737565-6570-4A9A-8E17-3C00C30A4E27}"/>
              </a:ext>
            </a:extLst>
          </p:cNvPr>
          <p:cNvSpPr>
            <a:spLocks noGrp="1"/>
          </p:cNvSpPr>
          <p:nvPr>
            <p:ph idx="1"/>
          </p:nvPr>
        </p:nvSpPr>
        <p:spPr/>
        <p:txBody>
          <a:bodyPr>
            <a:normAutofit fontScale="70000" lnSpcReduction="20000"/>
          </a:bodyPr>
          <a:lstStyle/>
          <a:p>
            <a:pPr lvl="1">
              <a:lnSpc>
                <a:spcPct val="120000"/>
              </a:lnSpc>
            </a:pPr>
            <a:r>
              <a:rPr lang="en-US" dirty="0"/>
              <a:t>Deep Learning is an aspect of artificial intelligence (AI) that is concerned with emulating the learning approach that human beings use to gain certain types of knowledge. At it's simplest, deep learning can be thought of as a way to </a:t>
            </a:r>
            <a:r>
              <a:rPr lang="en-US" b="1" dirty="0">
                <a:solidFill>
                  <a:srgbClr val="DF8016"/>
                </a:solidFill>
              </a:rPr>
              <a:t>automate predictive analytics</a:t>
            </a:r>
            <a:r>
              <a:rPr lang="en-US" dirty="0"/>
              <a:t>.</a:t>
            </a:r>
            <a:br>
              <a:rPr lang="en-US" dirty="0"/>
            </a:br>
            <a:endParaRPr lang="en-US" dirty="0"/>
          </a:p>
          <a:p>
            <a:pPr lvl="1">
              <a:lnSpc>
                <a:spcPct val="120000"/>
              </a:lnSpc>
            </a:pPr>
            <a:r>
              <a:rPr lang="en-US" dirty="0"/>
              <a:t>Deep learning is a class of methods and techniques that employ artificial </a:t>
            </a:r>
            <a:r>
              <a:rPr lang="en-US" b="1" dirty="0">
                <a:solidFill>
                  <a:srgbClr val="DF8016"/>
                </a:solidFill>
              </a:rPr>
              <a:t>neural networks </a:t>
            </a:r>
            <a:r>
              <a:rPr lang="en-US" dirty="0"/>
              <a:t>with </a:t>
            </a:r>
            <a:r>
              <a:rPr lang="en-US" b="1" dirty="0">
                <a:solidFill>
                  <a:srgbClr val="DF8016"/>
                </a:solidFill>
              </a:rPr>
              <a:t>multiple layers of increasingly richer functionality</a:t>
            </a:r>
            <a:r>
              <a:rPr lang="en-US" dirty="0"/>
              <a:t>. While traditional machine learning algorithms are linear, deep learning algorithms are </a:t>
            </a:r>
            <a:r>
              <a:rPr lang="en-US" b="1" dirty="0">
                <a:solidFill>
                  <a:srgbClr val="DF8016"/>
                </a:solidFill>
              </a:rPr>
              <a:t>stacked in a hierarchy of increasing complexity and abstraction</a:t>
            </a:r>
            <a:r>
              <a:rPr lang="en-US" dirty="0"/>
              <a:t>. It is </a:t>
            </a:r>
            <a:r>
              <a:rPr lang="en-US" b="1" dirty="0" err="1"/>
              <a:t>Abductive</a:t>
            </a:r>
            <a:r>
              <a:rPr lang="en-US" b="1" dirty="0"/>
              <a:t> Reasoning</a:t>
            </a:r>
            <a:r>
              <a:rPr lang="en-US" dirty="0"/>
              <a:t> – “give it your best shot given what you know”.</a:t>
            </a:r>
            <a:br>
              <a:rPr lang="en-US" dirty="0"/>
            </a:br>
            <a:endParaRPr lang="en-US" dirty="0"/>
          </a:p>
          <a:p>
            <a:pPr lvl="1">
              <a:lnSpc>
                <a:spcPct val="120000"/>
              </a:lnSpc>
            </a:pPr>
            <a:r>
              <a:rPr lang="en-US" dirty="0"/>
              <a:t>In traditional machine learning, the programmer has to be very, very specific when telling the computer what types of things it should be looking for when deciding if an image contains a dog or does not contain a dog. This is a laborious process called </a:t>
            </a:r>
            <a:r>
              <a:rPr lang="en-US" b="1" dirty="0">
                <a:solidFill>
                  <a:srgbClr val="DF8016"/>
                </a:solidFill>
              </a:rPr>
              <a:t>feature extraction </a:t>
            </a:r>
            <a:r>
              <a:rPr lang="en-US" dirty="0"/>
              <a:t>and the computer's success rate depends entirely upon the programmer's ability to </a:t>
            </a:r>
            <a:r>
              <a:rPr lang="en-US" b="1" dirty="0">
                <a:solidFill>
                  <a:srgbClr val="DF8016"/>
                </a:solidFill>
              </a:rPr>
              <a:t>accurately define a feature set</a:t>
            </a:r>
            <a:r>
              <a:rPr lang="en-US" dirty="0"/>
              <a:t> for dog. The advantage of deep learning is that the </a:t>
            </a:r>
            <a:r>
              <a:rPr lang="en-US" b="1" dirty="0">
                <a:solidFill>
                  <a:srgbClr val="DF8016"/>
                </a:solidFill>
              </a:rPr>
              <a:t>program builds the feature set by itself</a:t>
            </a:r>
            <a:r>
              <a:rPr lang="en-US" dirty="0"/>
              <a:t>. This is not only faster, it is usually more accurate.</a:t>
            </a:r>
            <a:br>
              <a:rPr lang="en-US" dirty="0"/>
            </a:br>
            <a:endParaRPr lang="en-US" dirty="0"/>
          </a:p>
          <a:p>
            <a:pPr lvl="1">
              <a:lnSpc>
                <a:spcPct val="120000"/>
              </a:lnSpc>
            </a:pPr>
            <a:r>
              <a:rPr lang="en-US" dirty="0"/>
              <a:t>Because deep learning programming is able to create complex statistical models </a:t>
            </a:r>
            <a:r>
              <a:rPr lang="en-US" dirty="0">
                <a:solidFill>
                  <a:srgbClr val="DF8016"/>
                </a:solidFill>
              </a:rPr>
              <a:t>directly from its own iterative output</a:t>
            </a:r>
            <a:r>
              <a:rPr lang="en-US" dirty="0"/>
              <a:t>, it is able to create accurate predictive models from </a:t>
            </a:r>
            <a:r>
              <a:rPr lang="en-US" b="1" dirty="0"/>
              <a:t>large quantities of un-labelled, unstructured data</a:t>
            </a:r>
            <a:r>
              <a:rPr lang="en-US" dirty="0"/>
              <a:t>.</a:t>
            </a:r>
          </a:p>
        </p:txBody>
      </p:sp>
      <p:sp>
        <p:nvSpPr>
          <p:cNvPr id="15" name="Footer Placeholder 14"/>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pPr/>
              <a:t>30</a:t>
            </a:fld>
            <a:endParaRPr lang="en-US"/>
          </a:p>
        </p:txBody>
      </p:sp>
      <p:sp>
        <p:nvSpPr>
          <p:cNvPr id="4" name="Text Placeholder 3">
            <a:extLst>
              <a:ext uri="{FF2B5EF4-FFF2-40B4-BE49-F238E27FC236}">
                <a16:creationId xmlns:a16="http://schemas.microsoft.com/office/drawing/2014/main" id="{3F9DE48D-0741-4EB1-82CD-FD4186A5ADBF}"/>
              </a:ext>
            </a:extLst>
          </p:cNvPr>
          <p:cNvSpPr>
            <a:spLocks noGrp="1"/>
          </p:cNvSpPr>
          <p:nvPr>
            <p:ph type="body" sz="quarter" idx="13"/>
          </p:nvPr>
        </p:nvSpPr>
        <p:spPr/>
        <p:txBody>
          <a:bodyPr/>
          <a:lstStyle/>
          <a:p>
            <a:r>
              <a:rPr lang="en-US"/>
              <a:t>What is Deep Learning?</a:t>
            </a:r>
          </a:p>
        </p:txBody>
      </p:sp>
    </p:spTree>
    <p:custDataLst>
      <p:tags r:id="rId1"/>
    </p:custDataLst>
    <p:extLst>
      <p:ext uri="{BB962C8B-B14F-4D97-AF65-F5344CB8AC3E}">
        <p14:creationId xmlns:p14="http://schemas.microsoft.com/office/powerpoint/2010/main" val="314010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74EBF-10AA-4F51-ABE6-91F5C3FEC015}"/>
              </a:ext>
            </a:extLst>
          </p:cNvPr>
          <p:cNvSpPr>
            <a:spLocks noGrp="1"/>
          </p:cNvSpPr>
          <p:nvPr>
            <p:ph type="title"/>
          </p:nvPr>
        </p:nvSpPr>
        <p:spPr/>
        <p:txBody>
          <a:bodyPr/>
          <a:lstStyle/>
          <a:p>
            <a:r>
              <a:rPr lang="en-US" dirty="0"/>
              <a:t>Deep Learning</a:t>
            </a:r>
          </a:p>
        </p:txBody>
      </p:sp>
      <p:sp>
        <p:nvSpPr>
          <p:cNvPr id="4" name="Footer Placeholder 3">
            <a:extLst>
              <a:ext uri="{FF2B5EF4-FFF2-40B4-BE49-F238E27FC236}">
                <a16:creationId xmlns:a16="http://schemas.microsoft.com/office/drawing/2014/main" id="{A8BDD7AB-2469-4D8F-8E30-A1A6FEAF86B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26205E03-B767-4DA3-8C4E-598A2A15441A}"/>
              </a:ext>
            </a:extLst>
          </p:cNvPr>
          <p:cNvSpPr>
            <a:spLocks noGrp="1"/>
          </p:cNvSpPr>
          <p:nvPr>
            <p:ph type="sldNum" sz="quarter" idx="12"/>
          </p:nvPr>
        </p:nvSpPr>
        <p:spPr/>
        <p:txBody>
          <a:bodyPr/>
          <a:lstStyle/>
          <a:p>
            <a:fld id="{3310D8EA-3107-4873-B9AB-DD7D3E79053A}" type="slidenum">
              <a:rPr lang="en-US" smtClean="0"/>
              <a:pPr/>
              <a:t>31</a:t>
            </a:fld>
            <a:endParaRPr lang="en-US"/>
          </a:p>
        </p:txBody>
      </p:sp>
      <p:sp>
        <p:nvSpPr>
          <p:cNvPr id="6" name="Text Placeholder 5">
            <a:extLst>
              <a:ext uri="{FF2B5EF4-FFF2-40B4-BE49-F238E27FC236}">
                <a16:creationId xmlns:a16="http://schemas.microsoft.com/office/drawing/2014/main" id="{F6A96054-F43E-4FB9-9E5D-391950689021}"/>
              </a:ext>
            </a:extLst>
          </p:cNvPr>
          <p:cNvSpPr>
            <a:spLocks noGrp="1"/>
          </p:cNvSpPr>
          <p:nvPr>
            <p:ph type="body" sz="quarter" idx="13"/>
          </p:nvPr>
        </p:nvSpPr>
        <p:spPr>
          <a:xfrm>
            <a:off x="495301" y="1118282"/>
            <a:ext cx="10725148" cy="492125"/>
          </a:xfrm>
        </p:spPr>
        <p:txBody>
          <a:bodyPr/>
          <a:lstStyle/>
          <a:p>
            <a:r>
              <a:rPr lang="en-US" sz="2000" b="1" dirty="0"/>
              <a:t>DEMO</a:t>
            </a:r>
            <a:r>
              <a:rPr lang="en-US" sz="2000" dirty="0"/>
              <a:t>: DL Dog Breed </a:t>
            </a:r>
            <a:r>
              <a:rPr lang="en-US" sz="2000" dirty="0">
                <a:hlinkClick r:id="rId3" action="ppaction://hlinkfile"/>
              </a:rPr>
              <a:t>App</a:t>
            </a:r>
            <a:r>
              <a:rPr lang="en-US" sz="2000" dirty="0"/>
              <a:t>: How Neutral Networks Recognize a Dog in a Photo</a:t>
            </a:r>
          </a:p>
        </p:txBody>
      </p:sp>
      <p:pic>
        <p:nvPicPr>
          <p:cNvPr id="8" name="Picture 2">
            <a:extLst>
              <a:ext uri="{FF2B5EF4-FFF2-40B4-BE49-F238E27FC236}">
                <a16:creationId xmlns:a16="http://schemas.microsoft.com/office/drawing/2014/main" id="{B35EFFBF-521F-4E63-A0B4-BD6854B58AA5}"/>
              </a:ext>
            </a:extLst>
          </p:cNvPr>
          <p:cNvPicPr>
            <a:picLocks noChangeAspect="1" noChangeArrowheads="1"/>
          </p:cNvPicPr>
          <p:nvPr/>
        </p:nvPicPr>
        <p:blipFill rotWithShape="1">
          <a:blip r:embed="rId4"/>
          <a:srcRect t="5768" b="42569"/>
          <a:stretch/>
        </p:blipFill>
        <p:spPr bwMode="auto">
          <a:xfrm>
            <a:off x="1528961" y="1676665"/>
            <a:ext cx="4474084" cy="4672337"/>
          </a:xfrm>
          <a:prstGeom prst="rect">
            <a:avLst/>
          </a:prstGeom>
          <a:noFill/>
          <a:ln w="9525">
            <a:noFill/>
            <a:miter lim="800000"/>
            <a:headEnd/>
            <a:tailEnd/>
          </a:ln>
        </p:spPr>
      </p:pic>
      <p:sp>
        <p:nvSpPr>
          <p:cNvPr id="9" name="Oval 8">
            <a:extLst>
              <a:ext uri="{FF2B5EF4-FFF2-40B4-BE49-F238E27FC236}">
                <a16:creationId xmlns:a16="http://schemas.microsoft.com/office/drawing/2014/main" id="{5745A7F4-724B-4163-9D7C-2A0CB541AC5E}"/>
              </a:ext>
            </a:extLst>
          </p:cNvPr>
          <p:cNvSpPr/>
          <p:nvPr/>
        </p:nvSpPr>
        <p:spPr>
          <a:xfrm>
            <a:off x="1361652" y="1619841"/>
            <a:ext cx="479681" cy="479681"/>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1</a:t>
            </a:r>
            <a:endParaRPr lang="en-US" dirty="0"/>
          </a:p>
        </p:txBody>
      </p:sp>
      <p:pic>
        <p:nvPicPr>
          <p:cNvPr id="13" name="Picture 2">
            <a:extLst>
              <a:ext uri="{FF2B5EF4-FFF2-40B4-BE49-F238E27FC236}">
                <a16:creationId xmlns:a16="http://schemas.microsoft.com/office/drawing/2014/main" id="{5562737A-71E8-4709-976C-2D55C9C68F0E}"/>
              </a:ext>
            </a:extLst>
          </p:cNvPr>
          <p:cNvPicPr>
            <a:picLocks noChangeAspect="1" noChangeArrowheads="1"/>
          </p:cNvPicPr>
          <p:nvPr/>
        </p:nvPicPr>
        <p:blipFill rotWithShape="1">
          <a:blip r:embed="rId4"/>
          <a:srcRect l="-778" t="57273" r="778" b="-3727"/>
          <a:stretch/>
        </p:blipFill>
        <p:spPr bwMode="auto">
          <a:xfrm>
            <a:off x="6397816" y="1689136"/>
            <a:ext cx="4474084" cy="4201346"/>
          </a:xfrm>
          <a:prstGeom prst="rect">
            <a:avLst/>
          </a:prstGeom>
          <a:noFill/>
          <a:ln w="9525">
            <a:noFill/>
            <a:miter lim="800000"/>
            <a:headEnd/>
            <a:tailEnd/>
          </a:ln>
        </p:spPr>
      </p:pic>
      <p:sp>
        <p:nvSpPr>
          <p:cNvPr id="14" name="Oval 13">
            <a:extLst>
              <a:ext uri="{FF2B5EF4-FFF2-40B4-BE49-F238E27FC236}">
                <a16:creationId xmlns:a16="http://schemas.microsoft.com/office/drawing/2014/main" id="{5EC6989D-A6F3-440B-906B-E4E514996458}"/>
              </a:ext>
            </a:extLst>
          </p:cNvPr>
          <p:cNvSpPr/>
          <p:nvPr/>
        </p:nvSpPr>
        <p:spPr>
          <a:xfrm>
            <a:off x="1380745" y="3504740"/>
            <a:ext cx="479681" cy="47968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2</a:t>
            </a:r>
            <a:endParaRPr lang="en-US" dirty="0"/>
          </a:p>
        </p:txBody>
      </p:sp>
      <p:sp>
        <p:nvSpPr>
          <p:cNvPr id="15" name="Oval 14">
            <a:extLst>
              <a:ext uri="{FF2B5EF4-FFF2-40B4-BE49-F238E27FC236}">
                <a16:creationId xmlns:a16="http://schemas.microsoft.com/office/drawing/2014/main" id="{A0562463-5157-4542-B8F3-C3187927DBC1}"/>
              </a:ext>
            </a:extLst>
          </p:cNvPr>
          <p:cNvSpPr/>
          <p:nvPr/>
        </p:nvSpPr>
        <p:spPr>
          <a:xfrm>
            <a:off x="1361651" y="5014186"/>
            <a:ext cx="479681" cy="47968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3</a:t>
            </a:r>
            <a:endParaRPr lang="en-US" dirty="0"/>
          </a:p>
        </p:txBody>
      </p:sp>
      <p:sp>
        <p:nvSpPr>
          <p:cNvPr id="16" name="Oval 15">
            <a:extLst>
              <a:ext uri="{FF2B5EF4-FFF2-40B4-BE49-F238E27FC236}">
                <a16:creationId xmlns:a16="http://schemas.microsoft.com/office/drawing/2014/main" id="{30B32550-B116-4776-B9F8-CCA85B387C38}"/>
              </a:ext>
            </a:extLst>
          </p:cNvPr>
          <p:cNvSpPr/>
          <p:nvPr/>
        </p:nvSpPr>
        <p:spPr>
          <a:xfrm>
            <a:off x="6197041" y="1669253"/>
            <a:ext cx="479681" cy="47968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4</a:t>
            </a:r>
            <a:endParaRPr lang="en-US" dirty="0"/>
          </a:p>
        </p:txBody>
      </p:sp>
      <p:sp>
        <p:nvSpPr>
          <p:cNvPr id="17" name="Oval 16">
            <a:extLst>
              <a:ext uri="{FF2B5EF4-FFF2-40B4-BE49-F238E27FC236}">
                <a16:creationId xmlns:a16="http://schemas.microsoft.com/office/drawing/2014/main" id="{B779D8AC-848F-40DE-9E73-0EAE08A2B2CB}"/>
              </a:ext>
            </a:extLst>
          </p:cNvPr>
          <p:cNvSpPr/>
          <p:nvPr/>
        </p:nvSpPr>
        <p:spPr>
          <a:xfrm>
            <a:off x="6242885" y="2882553"/>
            <a:ext cx="479681" cy="47968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t>5</a:t>
            </a:r>
            <a:endParaRPr lang="en-US" dirty="0"/>
          </a:p>
        </p:txBody>
      </p:sp>
      <p:sp>
        <p:nvSpPr>
          <p:cNvPr id="18" name="Oval 17">
            <a:extLst>
              <a:ext uri="{FF2B5EF4-FFF2-40B4-BE49-F238E27FC236}">
                <a16:creationId xmlns:a16="http://schemas.microsoft.com/office/drawing/2014/main" id="{ADFA6C38-4126-4A65-97A9-717A0807829C}"/>
              </a:ext>
            </a:extLst>
          </p:cNvPr>
          <p:cNvSpPr/>
          <p:nvPr/>
        </p:nvSpPr>
        <p:spPr>
          <a:xfrm>
            <a:off x="6242885" y="4263863"/>
            <a:ext cx="479681" cy="479681"/>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t>6</a:t>
            </a:r>
            <a:endParaRPr lang="en-US" dirty="0"/>
          </a:p>
        </p:txBody>
      </p:sp>
    </p:spTree>
    <p:custDataLst>
      <p:tags r:id="rId1"/>
    </p:custDataLst>
    <p:extLst>
      <p:ext uri="{BB962C8B-B14F-4D97-AF65-F5344CB8AC3E}">
        <p14:creationId xmlns:p14="http://schemas.microsoft.com/office/powerpoint/2010/main" val="65170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(Deep Learning)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32</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2"/>
            <a:ext cx="9459405" cy="4745190"/>
          </a:xfrm>
        </p:spPr>
        <p:txBody>
          <a:bodyPr/>
          <a:lstStyle/>
          <a:p>
            <a:r>
              <a:rPr lang="en-US" b="1" dirty="0">
                <a:solidFill>
                  <a:srgbClr val="000000"/>
                </a:solidFill>
              </a:rPr>
              <a:t>Questions:</a:t>
            </a:r>
            <a:endParaRPr lang="en-US" sz="800" b="1" dirty="0">
              <a:solidFill>
                <a:srgbClr val="000000"/>
              </a:solidFill>
            </a:endParaRPr>
          </a:p>
          <a:p>
            <a:pPr>
              <a:buFont typeface="Wingdings" pitchFamily="2" charset="2"/>
              <a:buChar char="q"/>
            </a:pPr>
            <a:r>
              <a:rPr lang="en-US" dirty="0">
                <a:latin typeface="Arial" pitchFamily="34" charset="0"/>
                <a:cs typeface="Arial" pitchFamily="34" charset="0"/>
              </a:rPr>
              <a:t>  How many now feel they better understand how deep learning differs from shallow learning?</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understand the value of transfer learning in deep neural networks?</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understand the value that the auto feature extraction capabilities provides?</a:t>
            </a: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E465-D3F3-4FE4-8888-96DD04E401F0}"/>
              </a:ext>
            </a:extLst>
          </p:cNvPr>
          <p:cNvSpPr>
            <a:spLocks noGrp="1"/>
          </p:cNvSpPr>
          <p:nvPr>
            <p:ph type="title"/>
          </p:nvPr>
        </p:nvSpPr>
        <p:spPr/>
        <p:txBody>
          <a:bodyPr/>
          <a:lstStyle/>
          <a:p>
            <a:r>
              <a:rPr lang="en-US"/>
              <a:t>Intelligent Agents</a:t>
            </a:r>
          </a:p>
        </p:txBody>
      </p:sp>
      <p:sp>
        <p:nvSpPr>
          <p:cNvPr id="3" name="Slide Number Placeholder 2">
            <a:extLst>
              <a:ext uri="{FF2B5EF4-FFF2-40B4-BE49-F238E27FC236}">
                <a16:creationId xmlns:a16="http://schemas.microsoft.com/office/drawing/2014/main" id="{FD6B6B3F-09D7-4587-AEBD-B2E11CC5C762}"/>
              </a:ext>
            </a:extLst>
          </p:cNvPr>
          <p:cNvSpPr>
            <a:spLocks noGrp="1"/>
          </p:cNvSpPr>
          <p:nvPr>
            <p:ph type="sldNum" sz="quarter" idx="12"/>
          </p:nvPr>
        </p:nvSpPr>
        <p:spPr/>
        <p:txBody>
          <a:bodyPr/>
          <a:lstStyle/>
          <a:p>
            <a:fld id="{3310D8EA-3107-4873-B9AB-DD7D3E79053A}" type="slidenum">
              <a:rPr lang="en-US" smtClean="0"/>
              <a:pPr/>
              <a:t>33</a:t>
            </a:fld>
            <a:endParaRPr lang="en-US"/>
          </a:p>
        </p:txBody>
      </p:sp>
      <p:sp>
        <p:nvSpPr>
          <p:cNvPr id="4" name="Footer Placeholder 3">
            <a:extLst>
              <a:ext uri="{FF2B5EF4-FFF2-40B4-BE49-F238E27FC236}">
                <a16:creationId xmlns:a16="http://schemas.microsoft.com/office/drawing/2014/main" id="{6DAEFD45-E588-4451-97A2-F6B9E01CC831}"/>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9" name="Picture 2"/>
          <p:cNvPicPr>
            <a:picLocks noChangeAspect="1" noChangeArrowheads="1"/>
          </p:cNvPicPr>
          <p:nvPr/>
        </p:nvPicPr>
        <p:blipFill>
          <a:blip r:embed="rId4"/>
          <a:srcRect/>
          <a:stretch>
            <a:fillRect/>
          </a:stretch>
        </p:blipFill>
        <p:spPr bwMode="auto">
          <a:xfrm>
            <a:off x="2190356" y="1113929"/>
            <a:ext cx="7792629" cy="545655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026729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Intelligent Agents</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876693" y="2271860"/>
            <a:ext cx="10718276" cy="2281287"/>
          </a:xfrm>
        </p:spPr>
        <p:txBody>
          <a:bodyPr/>
          <a:lstStyle/>
          <a:p>
            <a:pPr>
              <a:buNone/>
            </a:pPr>
            <a:r>
              <a:rPr lang="en-US" sz="2800" dirty="0"/>
              <a:t>The </a:t>
            </a:r>
            <a:r>
              <a:rPr lang="en-US" sz="2800" b="1" dirty="0">
                <a:solidFill>
                  <a:srgbClr val="FF0000"/>
                </a:solidFill>
              </a:rPr>
              <a:t>essence</a:t>
            </a:r>
            <a:r>
              <a:rPr lang="en-US" sz="2800" dirty="0"/>
              <a:t> of Intelligent Agents is the creation of an entity(s) that </a:t>
            </a:r>
            <a:r>
              <a:rPr lang="en-US" sz="2800" dirty="0">
                <a:solidFill>
                  <a:schemeClr val="tx1"/>
                </a:solidFill>
              </a:rPr>
              <a:t>embodies </a:t>
            </a:r>
            <a:r>
              <a:rPr lang="en-US" sz="2800" b="1" dirty="0">
                <a:solidFill>
                  <a:srgbClr val="F2B411"/>
                </a:solidFill>
              </a:rPr>
              <a:t>intelligent characteristics</a:t>
            </a:r>
            <a:r>
              <a:rPr lang="en-US" sz="2800" dirty="0">
                <a:solidFill>
                  <a:srgbClr val="F2B411"/>
                </a:solidFill>
              </a:rPr>
              <a:t>, </a:t>
            </a:r>
            <a:r>
              <a:rPr lang="en-US" sz="2800" b="1" dirty="0">
                <a:solidFill>
                  <a:srgbClr val="F2B411"/>
                </a:solidFill>
              </a:rPr>
              <a:t>perceives</a:t>
            </a:r>
            <a:r>
              <a:rPr lang="en-US" sz="2800" dirty="0">
                <a:solidFill>
                  <a:srgbClr val="F2B411"/>
                </a:solidFill>
              </a:rPr>
              <a:t> </a:t>
            </a:r>
            <a:r>
              <a:rPr lang="en-US" sz="2800" dirty="0"/>
              <a:t>it's environment, and </a:t>
            </a:r>
            <a:r>
              <a:rPr lang="en-US" sz="2800" b="1" dirty="0">
                <a:solidFill>
                  <a:srgbClr val="F2B411"/>
                </a:solidFill>
              </a:rPr>
              <a:t>autonomously takes action(s)</a:t>
            </a:r>
            <a:r>
              <a:rPr lang="en-US" sz="2800" dirty="0">
                <a:solidFill>
                  <a:srgbClr val="F2B411"/>
                </a:solidFill>
              </a:rPr>
              <a:t> </a:t>
            </a:r>
            <a:r>
              <a:rPr lang="en-US" sz="2800" dirty="0"/>
              <a:t>to achieve a particular goal - either as a </a:t>
            </a:r>
            <a:r>
              <a:rPr lang="en-US" sz="2800" b="1" dirty="0"/>
              <a:t>singleton</a:t>
            </a:r>
            <a:r>
              <a:rPr lang="en-US" sz="2800" dirty="0"/>
              <a:t> or self organizing as a </a:t>
            </a:r>
            <a:r>
              <a:rPr lang="en-US" sz="2800" b="1" dirty="0"/>
              <a:t>collective</a:t>
            </a:r>
            <a:r>
              <a:rPr lang="en-US" sz="2800" dirty="0"/>
              <a:t> (swarm).</a:t>
            </a:r>
            <a:endParaRPr lang="en-US" dirty="0"/>
          </a:p>
          <a:p>
            <a:pPr>
              <a:lnSpc>
                <a:spcPct val="100000"/>
              </a:lnSpc>
            </a:pP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34</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are Intelligent Agents?</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22C792-A928-4AE1-969D-5B5E94F17029}"/>
              </a:ext>
            </a:extLst>
          </p:cNvPr>
          <p:cNvSpPr>
            <a:spLocks noGrp="1"/>
          </p:cNvSpPr>
          <p:nvPr>
            <p:ph type="title"/>
          </p:nvPr>
        </p:nvSpPr>
        <p:spPr/>
        <p:txBody>
          <a:bodyPr/>
          <a:lstStyle/>
          <a:p>
            <a:r>
              <a:rPr lang="en-US" dirty="0"/>
              <a:t>Intelligent Agents Characteristics</a:t>
            </a:r>
          </a:p>
        </p:txBody>
      </p:sp>
      <p:sp>
        <p:nvSpPr>
          <p:cNvPr id="4" name="Footer Placeholder 3">
            <a:extLst>
              <a:ext uri="{FF2B5EF4-FFF2-40B4-BE49-F238E27FC236}">
                <a16:creationId xmlns:a16="http://schemas.microsoft.com/office/drawing/2014/main" id="{8E967A11-DF2B-4C50-83B3-A84DF1E38021}"/>
              </a:ext>
            </a:extLst>
          </p:cNvPr>
          <p:cNvSpPr>
            <a:spLocks noGrp="1"/>
          </p:cNvSpPr>
          <p:nvPr>
            <p:ph type="ftr" sz="quarter" idx="11"/>
          </p:nvPr>
        </p:nvSpPr>
        <p:spPr>
          <a:xfrm>
            <a:off x="5295900" y="6486982"/>
            <a:ext cx="5924549" cy="365125"/>
          </a:xfrm>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6E78AEF8-E1A8-4CAB-8759-292ABC7293C2}"/>
              </a:ext>
            </a:extLst>
          </p:cNvPr>
          <p:cNvSpPr>
            <a:spLocks noGrp="1"/>
          </p:cNvSpPr>
          <p:nvPr>
            <p:ph type="sldNum" sz="quarter" idx="12"/>
          </p:nvPr>
        </p:nvSpPr>
        <p:spPr/>
        <p:txBody>
          <a:bodyPr/>
          <a:lstStyle/>
          <a:p>
            <a:fld id="{3310D8EA-3107-4873-B9AB-DD7D3E79053A}" type="slidenum">
              <a:rPr lang="en-US" smtClean="0"/>
              <a:pPr/>
              <a:t>35</a:t>
            </a:fld>
            <a:endParaRPr lang="en-US"/>
          </a:p>
        </p:txBody>
      </p:sp>
      <p:pic>
        <p:nvPicPr>
          <p:cNvPr id="9" name="Picture 2"/>
          <p:cNvPicPr>
            <a:picLocks noChangeAspect="1" noChangeArrowheads="1"/>
          </p:cNvPicPr>
          <p:nvPr/>
        </p:nvPicPr>
        <p:blipFill>
          <a:blip r:embed="rId3"/>
          <a:srcRect/>
          <a:stretch>
            <a:fillRect/>
          </a:stretch>
        </p:blipFill>
        <p:spPr bwMode="auto">
          <a:xfrm>
            <a:off x="1970818" y="1110101"/>
            <a:ext cx="8313826" cy="545095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356900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5E63-23B2-4B21-B0BC-3F143EDBEE39}"/>
              </a:ext>
            </a:extLst>
          </p:cNvPr>
          <p:cNvSpPr>
            <a:spLocks noGrp="1"/>
          </p:cNvSpPr>
          <p:nvPr>
            <p:ph type="title"/>
          </p:nvPr>
        </p:nvSpPr>
        <p:spPr/>
        <p:txBody>
          <a:bodyPr/>
          <a:lstStyle/>
          <a:p>
            <a:r>
              <a:rPr lang="en-US"/>
              <a:t>Intelligent Agents</a:t>
            </a:r>
          </a:p>
        </p:txBody>
      </p:sp>
      <p:sp>
        <p:nvSpPr>
          <p:cNvPr id="4" name="Footer Placeholder 3">
            <a:extLst>
              <a:ext uri="{FF2B5EF4-FFF2-40B4-BE49-F238E27FC236}">
                <a16:creationId xmlns:a16="http://schemas.microsoft.com/office/drawing/2014/main" id="{43874D0D-E8F4-41C2-B881-CC52958BC98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C156B2A4-3696-4CB9-8714-9F87BFA4D09C}"/>
              </a:ext>
            </a:extLst>
          </p:cNvPr>
          <p:cNvSpPr>
            <a:spLocks noGrp="1"/>
          </p:cNvSpPr>
          <p:nvPr>
            <p:ph type="sldNum" sz="quarter" idx="12"/>
          </p:nvPr>
        </p:nvSpPr>
        <p:spPr/>
        <p:txBody>
          <a:bodyPr/>
          <a:lstStyle/>
          <a:p>
            <a:fld id="{3310D8EA-3107-4873-B9AB-DD7D3E79053A}" type="slidenum">
              <a:rPr lang="en-US" smtClean="0"/>
              <a:pPr/>
              <a:t>36</a:t>
            </a:fld>
            <a:endParaRPr lang="en-US"/>
          </a:p>
        </p:txBody>
      </p:sp>
      <p:pic>
        <p:nvPicPr>
          <p:cNvPr id="9" name="Picture 2"/>
          <p:cNvPicPr>
            <a:picLocks noChangeAspect="1" noChangeArrowheads="1"/>
          </p:cNvPicPr>
          <p:nvPr/>
        </p:nvPicPr>
        <p:blipFill>
          <a:blip r:embed="rId3"/>
          <a:srcRect/>
          <a:stretch>
            <a:fillRect/>
          </a:stretch>
        </p:blipFill>
        <p:spPr bwMode="auto">
          <a:xfrm>
            <a:off x="1923055" y="1171372"/>
            <a:ext cx="8634953" cy="533312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8551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C5E63-23B2-4B21-B0BC-3F143EDBEE39}"/>
              </a:ext>
            </a:extLst>
          </p:cNvPr>
          <p:cNvSpPr>
            <a:spLocks noGrp="1"/>
          </p:cNvSpPr>
          <p:nvPr>
            <p:ph type="title"/>
          </p:nvPr>
        </p:nvSpPr>
        <p:spPr>
          <a:xfrm>
            <a:off x="495300" y="0"/>
            <a:ext cx="8132885" cy="1074058"/>
          </a:xfrm>
        </p:spPr>
        <p:txBody>
          <a:bodyPr/>
          <a:lstStyle/>
          <a:p>
            <a:r>
              <a:rPr lang="en-US"/>
              <a:t>Intelligent Agents</a:t>
            </a:r>
          </a:p>
        </p:txBody>
      </p:sp>
      <p:sp>
        <p:nvSpPr>
          <p:cNvPr id="4" name="Footer Placeholder 3">
            <a:extLst>
              <a:ext uri="{FF2B5EF4-FFF2-40B4-BE49-F238E27FC236}">
                <a16:creationId xmlns:a16="http://schemas.microsoft.com/office/drawing/2014/main" id="{43874D0D-E8F4-41C2-B881-CC52958BC98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C156B2A4-3696-4CB9-8714-9F87BFA4D09C}"/>
              </a:ext>
            </a:extLst>
          </p:cNvPr>
          <p:cNvSpPr>
            <a:spLocks noGrp="1"/>
          </p:cNvSpPr>
          <p:nvPr>
            <p:ph type="sldNum" sz="quarter" idx="12"/>
          </p:nvPr>
        </p:nvSpPr>
        <p:spPr/>
        <p:txBody>
          <a:bodyPr/>
          <a:lstStyle/>
          <a:p>
            <a:fld id="{3310D8EA-3107-4873-B9AB-DD7D3E79053A}" type="slidenum">
              <a:rPr lang="en-US" smtClean="0"/>
              <a:pPr/>
              <a:t>37</a:t>
            </a:fld>
            <a:endParaRPr lang="en-US"/>
          </a:p>
        </p:txBody>
      </p:sp>
      <p:sp>
        <p:nvSpPr>
          <p:cNvPr id="5" name="Text Placeholder 4">
            <a:extLst>
              <a:ext uri="{FF2B5EF4-FFF2-40B4-BE49-F238E27FC236}">
                <a16:creationId xmlns:a16="http://schemas.microsoft.com/office/drawing/2014/main" id="{7D574DD5-8ED1-43EA-9181-008794E8E0CC}"/>
              </a:ext>
            </a:extLst>
          </p:cNvPr>
          <p:cNvSpPr>
            <a:spLocks noGrp="1"/>
          </p:cNvSpPr>
          <p:nvPr>
            <p:ph type="body" sz="quarter" idx="13"/>
          </p:nvPr>
        </p:nvSpPr>
        <p:spPr>
          <a:xfrm>
            <a:off x="495301" y="1118282"/>
            <a:ext cx="5030856" cy="492125"/>
          </a:xfrm>
        </p:spPr>
        <p:txBody>
          <a:bodyPr/>
          <a:lstStyle/>
          <a:p>
            <a:r>
              <a:rPr lang="en-US"/>
              <a:t>(1) Metaphor (Easiest way to Understand Agents)</a:t>
            </a:r>
          </a:p>
        </p:txBody>
      </p:sp>
      <p:sp>
        <p:nvSpPr>
          <p:cNvPr id="7" name="TextBox 6">
            <a:extLst>
              <a:ext uri="{FF2B5EF4-FFF2-40B4-BE49-F238E27FC236}">
                <a16:creationId xmlns:a16="http://schemas.microsoft.com/office/drawing/2014/main" id="{89645A16-37EB-4B63-A2FF-E6C453150DCF}"/>
              </a:ext>
            </a:extLst>
          </p:cNvPr>
          <p:cNvSpPr txBox="1"/>
          <p:nvPr/>
        </p:nvSpPr>
        <p:spPr>
          <a:xfrm>
            <a:off x="419100" y="2197531"/>
            <a:ext cx="4800600" cy="2246769"/>
          </a:xfrm>
          <a:prstGeom prst="rect">
            <a:avLst/>
          </a:prstGeom>
          <a:noFill/>
        </p:spPr>
        <p:txBody>
          <a:bodyPr wrap="square" rtlCol="0">
            <a:spAutoFit/>
          </a:bodyPr>
          <a:lstStyle/>
          <a:p>
            <a:r>
              <a:rPr lang="en-US" sz="2000"/>
              <a:t>NOTE: Agents can exist (both) at a </a:t>
            </a:r>
            <a:r>
              <a:rPr lang="en-US" sz="2000" b="1">
                <a:solidFill>
                  <a:srgbClr val="DF8016"/>
                </a:solidFill>
              </a:rPr>
              <a:t>System Level </a:t>
            </a:r>
            <a:r>
              <a:rPr lang="en-US" sz="2000"/>
              <a:t>and as a </a:t>
            </a:r>
            <a:r>
              <a:rPr lang="en-US" sz="2000" b="1">
                <a:solidFill>
                  <a:srgbClr val="DF8016"/>
                </a:solidFill>
              </a:rPr>
              <a:t>Control Mechanism</a:t>
            </a:r>
            <a:r>
              <a:rPr lang="en-US" sz="2000"/>
              <a:t> for </a:t>
            </a:r>
            <a:r>
              <a:rPr lang="en-US" sz="2000" b="1">
                <a:solidFill>
                  <a:srgbClr val="DF8016"/>
                </a:solidFill>
              </a:rPr>
              <a:t>Entities</a:t>
            </a:r>
            <a:r>
              <a:rPr lang="en-US" sz="2000"/>
              <a:t> in an environment.</a:t>
            </a:r>
          </a:p>
          <a:p>
            <a:pPr marL="800100" lvl="1" indent="-342900">
              <a:buFont typeface="Arial" panose="020B0604020202020204" pitchFamily="34" charset="0"/>
              <a:buChar char="•"/>
            </a:pPr>
            <a:r>
              <a:rPr lang="en-US" sz="2000"/>
              <a:t>EIS – </a:t>
            </a:r>
            <a:r>
              <a:rPr lang="en-US" sz="2000" b="1">
                <a:solidFill>
                  <a:srgbClr val="DF8016"/>
                </a:solidFill>
              </a:rPr>
              <a:t>Environmental Interface Standard </a:t>
            </a:r>
            <a:r>
              <a:rPr lang="en-US" sz="2000"/>
              <a:t>(middleware)</a:t>
            </a:r>
          </a:p>
          <a:p>
            <a:endParaRPr lang="en-US" sz="2000"/>
          </a:p>
        </p:txBody>
      </p:sp>
      <p:pic>
        <p:nvPicPr>
          <p:cNvPr id="14" name="Picture 13">
            <a:extLst>
              <a:ext uri="{FF2B5EF4-FFF2-40B4-BE49-F238E27FC236}">
                <a16:creationId xmlns:a16="http://schemas.microsoft.com/office/drawing/2014/main" id="{D51898A3-7A8F-4C80-A5D6-8C0EB4EA3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299" y="2288087"/>
            <a:ext cx="7357219" cy="3753102"/>
          </a:xfrm>
          <a:prstGeom prst="rect">
            <a:avLst/>
          </a:prstGeom>
        </p:spPr>
      </p:pic>
      <p:sp>
        <p:nvSpPr>
          <p:cNvPr id="16" name="Rectangle 15">
            <a:extLst>
              <a:ext uri="{FF2B5EF4-FFF2-40B4-BE49-F238E27FC236}">
                <a16:creationId xmlns:a16="http://schemas.microsoft.com/office/drawing/2014/main" id="{A15A288F-DFB4-4D13-A7D1-5B144E0F39A6}"/>
              </a:ext>
            </a:extLst>
          </p:cNvPr>
          <p:cNvSpPr/>
          <p:nvPr/>
        </p:nvSpPr>
        <p:spPr>
          <a:xfrm>
            <a:off x="5219700" y="1519851"/>
            <a:ext cx="6389204" cy="62285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t>Metaphor: Gaming</a:t>
            </a:r>
          </a:p>
        </p:txBody>
      </p:sp>
    </p:spTree>
    <p:custDataLst>
      <p:tags r:id="rId1"/>
    </p:custDataLst>
    <p:extLst>
      <p:ext uri="{BB962C8B-B14F-4D97-AF65-F5344CB8AC3E}">
        <p14:creationId xmlns:p14="http://schemas.microsoft.com/office/powerpoint/2010/main" val="83239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8835" y="402230"/>
            <a:ext cx="10590031" cy="434975"/>
          </a:xfrm>
        </p:spPr>
        <p:txBody>
          <a:bodyPr>
            <a:noAutofit/>
          </a:bodyPr>
          <a:lstStyle/>
          <a:p>
            <a:r>
              <a:rPr lang="en-US" dirty="0"/>
              <a:t>Intelligent Agents</a:t>
            </a:r>
          </a:p>
        </p:txBody>
      </p:sp>
      <p:pic>
        <p:nvPicPr>
          <p:cNvPr id="16386" name="Picture 2"/>
          <p:cNvPicPr>
            <a:picLocks noChangeAspect="1" noChangeArrowheads="1"/>
          </p:cNvPicPr>
          <p:nvPr/>
        </p:nvPicPr>
        <p:blipFill>
          <a:blip r:embed="rId2"/>
          <a:srcRect/>
          <a:stretch>
            <a:fillRect/>
          </a:stretch>
        </p:blipFill>
        <p:spPr bwMode="auto">
          <a:xfrm>
            <a:off x="2045616" y="1181014"/>
            <a:ext cx="8512405" cy="5502590"/>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F6AF1-47C4-4E25-9BEF-E9C684CC7066}"/>
              </a:ext>
            </a:extLst>
          </p:cNvPr>
          <p:cNvSpPr>
            <a:spLocks noGrp="1"/>
          </p:cNvSpPr>
          <p:nvPr>
            <p:ph type="title"/>
          </p:nvPr>
        </p:nvSpPr>
        <p:spPr/>
        <p:txBody>
          <a:bodyPr/>
          <a:lstStyle/>
          <a:p>
            <a:r>
              <a:rPr lang="en-US"/>
              <a:t>Intelligent Agents</a:t>
            </a:r>
          </a:p>
        </p:txBody>
      </p:sp>
      <p:sp>
        <p:nvSpPr>
          <p:cNvPr id="3" name="Footer Placeholder 2">
            <a:extLst>
              <a:ext uri="{FF2B5EF4-FFF2-40B4-BE49-F238E27FC236}">
                <a16:creationId xmlns:a16="http://schemas.microsoft.com/office/drawing/2014/main" id="{E33C58F2-C4A3-4848-ABE6-B2FD6D9B1CE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02EFD207-BC46-4499-8A64-55A3AF5086D7}"/>
              </a:ext>
            </a:extLst>
          </p:cNvPr>
          <p:cNvSpPr>
            <a:spLocks noGrp="1"/>
          </p:cNvSpPr>
          <p:nvPr>
            <p:ph type="sldNum" sz="quarter" idx="12"/>
          </p:nvPr>
        </p:nvSpPr>
        <p:spPr/>
        <p:txBody>
          <a:bodyPr/>
          <a:lstStyle/>
          <a:p>
            <a:fld id="{3310D8EA-3107-4873-B9AB-DD7D3E79053A}" type="slidenum">
              <a:rPr lang="en-US" smtClean="0"/>
              <a:pPr/>
              <a:t>39</a:t>
            </a:fld>
            <a:endParaRPr lang="en-US"/>
          </a:p>
        </p:txBody>
      </p:sp>
      <p:sp>
        <p:nvSpPr>
          <p:cNvPr id="5" name="Text Placeholder 4">
            <a:extLst>
              <a:ext uri="{FF2B5EF4-FFF2-40B4-BE49-F238E27FC236}">
                <a16:creationId xmlns:a16="http://schemas.microsoft.com/office/drawing/2014/main" id="{A002A041-CF10-456F-9D81-1C1A3C9A0D29}"/>
              </a:ext>
            </a:extLst>
          </p:cNvPr>
          <p:cNvSpPr>
            <a:spLocks noGrp="1"/>
          </p:cNvSpPr>
          <p:nvPr>
            <p:ph type="body" sz="quarter" idx="13"/>
          </p:nvPr>
        </p:nvSpPr>
        <p:spPr/>
        <p:txBody>
          <a:bodyPr/>
          <a:lstStyle/>
          <a:p>
            <a:r>
              <a:rPr lang="en-US" b="1" dirty="0"/>
              <a:t>DEMO</a:t>
            </a:r>
            <a:r>
              <a:rPr lang="en-US" dirty="0"/>
              <a:t>: Very Simple Example – “Blocks Tower World”</a:t>
            </a:r>
          </a:p>
        </p:txBody>
      </p:sp>
      <p:pic>
        <p:nvPicPr>
          <p:cNvPr id="8" name="Picture 7">
            <a:extLst>
              <a:ext uri="{FF2B5EF4-FFF2-40B4-BE49-F238E27FC236}">
                <a16:creationId xmlns:a16="http://schemas.microsoft.com/office/drawing/2014/main" id="{08E711E3-F8C1-E24F-8EA8-A5AED8A60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900" y="1899228"/>
            <a:ext cx="5321405" cy="4051404"/>
          </a:xfrm>
          <a:prstGeom prst="rect">
            <a:avLst/>
          </a:prstGeom>
        </p:spPr>
      </p:pic>
      <p:sp>
        <p:nvSpPr>
          <p:cNvPr id="10" name="Rectangle 9">
            <a:extLst>
              <a:ext uri="{FF2B5EF4-FFF2-40B4-BE49-F238E27FC236}">
                <a16:creationId xmlns:a16="http://schemas.microsoft.com/office/drawing/2014/main" id="{C6D2C0E5-4482-C448-8BAC-EB9AD621CFE5}"/>
              </a:ext>
            </a:extLst>
          </p:cNvPr>
          <p:cNvSpPr/>
          <p:nvPr/>
        </p:nvSpPr>
        <p:spPr>
          <a:xfrm>
            <a:off x="2060448" y="2548128"/>
            <a:ext cx="2133600" cy="31211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70B582CA-E4F1-4245-812A-9D45B4583225}"/>
              </a:ext>
            </a:extLst>
          </p:cNvPr>
          <p:cNvSpPr/>
          <p:nvPr/>
        </p:nvSpPr>
        <p:spPr>
          <a:xfrm>
            <a:off x="1760630" y="3204497"/>
            <a:ext cx="5602224" cy="6156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Text Placeholder 4">
            <a:extLst>
              <a:ext uri="{FF2B5EF4-FFF2-40B4-BE49-F238E27FC236}">
                <a16:creationId xmlns:a16="http://schemas.microsoft.com/office/drawing/2014/main" id="{C01009D8-1FB2-0E40-8B4E-33F9388FFFE0}"/>
              </a:ext>
            </a:extLst>
          </p:cNvPr>
          <p:cNvSpPr txBox="1">
            <a:spLocks/>
          </p:cNvSpPr>
          <p:nvPr/>
        </p:nvSpPr>
        <p:spPr bwMode="gray">
          <a:xfrm>
            <a:off x="5712363" y="3266282"/>
            <a:ext cx="1650491" cy="492125"/>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b="1" dirty="0">
                <a:solidFill>
                  <a:schemeClr val="accent1"/>
                </a:solidFill>
              </a:rPr>
              <a:t>Percepts</a:t>
            </a:r>
          </a:p>
        </p:txBody>
      </p:sp>
      <p:sp>
        <p:nvSpPr>
          <p:cNvPr id="13" name="Text Placeholder 4">
            <a:extLst>
              <a:ext uri="{FF2B5EF4-FFF2-40B4-BE49-F238E27FC236}">
                <a16:creationId xmlns:a16="http://schemas.microsoft.com/office/drawing/2014/main" id="{6075C035-CE14-CB48-B6DE-1694715485AA}"/>
              </a:ext>
            </a:extLst>
          </p:cNvPr>
          <p:cNvSpPr txBox="1">
            <a:spLocks/>
          </p:cNvSpPr>
          <p:nvPr/>
        </p:nvSpPr>
        <p:spPr bwMode="gray">
          <a:xfrm>
            <a:off x="2302002" y="2059274"/>
            <a:ext cx="1650491" cy="492125"/>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b="1" dirty="0">
                <a:solidFill>
                  <a:schemeClr val="accent1"/>
                </a:solidFill>
              </a:rPr>
              <a:t>Agents</a:t>
            </a:r>
          </a:p>
        </p:txBody>
      </p:sp>
      <p:sp>
        <p:nvSpPr>
          <p:cNvPr id="14" name="Text Placeholder 4">
            <a:extLst>
              <a:ext uri="{FF2B5EF4-FFF2-40B4-BE49-F238E27FC236}">
                <a16:creationId xmlns:a16="http://schemas.microsoft.com/office/drawing/2014/main" id="{DE0A6C25-4284-914E-9177-C642FBA899DD}"/>
              </a:ext>
            </a:extLst>
          </p:cNvPr>
          <p:cNvSpPr txBox="1">
            <a:spLocks/>
          </p:cNvSpPr>
          <p:nvPr/>
        </p:nvSpPr>
        <p:spPr bwMode="gray">
          <a:xfrm>
            <a:off x="2302002" y="5095082"/>
            <a:ext cx="1650491" cy="492125"/>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b="1" dirty="0">
                <a:solidFill>
                  <a:schemeClr val="accent1"/>
                </a:solidFill>
              </a:rPr>
              <a:t>E.I.S.</a:t>
            </a:r>
          </a:p>
        </p:txBody>
      </p:sp>
      <p:sp>
        <p:nvSpPr>
          <p:cNvPr id="15" name="Text Placeholder 4">
            <a:extLst>
              <a:ext uri="{FF2B5EF4-FFF2-40B4-BE49-F238E27FC236}">
                <a16:creationId xmlns:a16="http://schemas.microsoft.com/office/drawing/2014/main" id="{ADF984A3-547A-C940-B339-2561707A7B41}"/>
              </a:ext>
            </a:extLst>
          </p:cNvPr>
          <p:cNvSpPr txBox="1">
            <a:spLocks/>
          </p:cNvSpPr>
          <p:nvPr/>
        </p:nvSpPr>
        <p:spPr bwMode="gray">
          <a:xfrm>
            <a:off x="6483858" y="3900266"/>
            <a:ext cx="1650491" cy="492125"/>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a:r>
              <a:rPr lang="en-US" b="1" dirty="0">
                <a:solidFill>
                  <a:schemeClr val="accent1"/>
                </a:solidFill>
              </a:rPr>
              <a:t>Entities</a:t>
            </a:r>
          </a:p>
        </p:txBody>
      </p:sp>
      <p:sp>
        <p:nvSpPr>
          <p:cNvPr id="16" name="Text Placeholder 4">
            <a:extLst>
              <a:ext uri="{FF2B5EF4-FFF2-40B4-BE49-F238E27FC236}">
                <a16:creationId xmlns:a16="http://schemas.microsoft.com/office/drawing/2014/main" id="{FF0B3060-408A-6943-B40C-35D7231E32CE}"/>
              </a:ext>
            </a:extLst>
          </p:cNvPr>
          <p:cNvSpPr txBox="1">
            <a:spLocks/>
          </p:cNvSpPr>
          <p:nvPr/>
        </p:nvSpPr>
        <p:spPr bwMode="gray">
          <a:xfrm>
            <a:off x="6150455" y="2616729"/>
            <a:ext cx="1212399" cy="492125"/>
          </a:xfrm>
          <a:prstGeom prst="rect">
            <a:avLst/>
          </a:prstGeom>
        </p:spPr>
        <p:txBody>
          <a:bodyPr vert="horz" lIns="0" tIns="0" rIns="0" bIns="0" rtlCol="0" anchor="ctr">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600" dirty="0">
                <a:solidFill>
                  <a:schemeClr val="tx1"/>
                </a:solidFill>
              </a:rPr>
              <a:t>BOT/Entity</a:t>
            </a:r>
            <a:br>
              <a:rPr lang="en-US" sz="1600" b="1" dirty="0">
                <a:solidFill>
                  <a:schemeClr val="tx1"/>
                </a:solidFill>
              </a:rPr>
            </a:br>
            <a:r>
              <a:rPr lang="en-US" sz="1600" b="1" dirty="0">
                <a:solidFill>
                  <a:schemeClr val="tx1"/>
                </a:solidFill>
              </a:rPr>
              <a:t>Actions</a:t>
            </a:r>
          </a:p>
        </p:txBody>
      </p:sp>
      <p:cxnSp>
        <p:nvCxnSpPr>
          <p:cNvPr id="18" name="Straight Arrow Connector 17">
            <a:extLst>
              <a:ext uri="{FF2B5EF4-FFF2-40B4-BE49-F238E27FC236}">
                <a16:creationId xmlns:a16="http://schemas.microsoft.com/office/drawing/2014/main" id="{89CE8C80-32E6-D54A-8A87-D8FD19592883}"/>
              </a:ext>
            </a:extLst>
          </p:cNvPr>
          <p:cNvCxnSpPr/>
          <p:nvPr/>
        </p:nvCxnSpPr>
        <p:spPr>
          <a:xfrm>
            <a:off x="3572256" y="4084320"/>
            <a:ext cx="2328672"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CB40C8B-971E-D64F-9C88-3625E1BF9691}"/>
              </a:ext>
            </a:extLst>
          </p:cNvPr>
          <p:cNvCxnSpPr>
            <a:cxnSpLocks/>
          </p:cNvCxnSpPr>
          <p:nvPr/>
        </p:nvCxnSpPr>
        <p:spPr>
          <a:xfrm flipH="1">
            <a:off x="3499104" y="4255008"/>
            <a:ext cx="2328672"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7109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EF90-194B-43EF-9F18-A4C479554406}"/>
              </a:ext>
            </a:extLst>
          </p:cNvPr>
          <p:cNvSpPr>
            <a:spLocks noGrp="1"/>
          </p:cNvSpPr>
          <p:nvPr>
            <p:ph type="title"/>
          </p:nvPr>
        </p:nvSpPr>
        <p:spPr/>
        <p:txBody>
          <a:bodyPr/>
          <a:lstStyle/>
          <a:p>
            <a:r>
              <a:rPr lang="en-US" dirty="0"/>
              <a:t>Education and Resources Site Continued</a:t>
            </a:r>
          </a:p>
        </p:txBody>
      </p:sp>
      <p:sp>
        <p:nvSpPr>
          <p:cNvPr id="3" name="Slide Number Placeholder 2">
            <a:extLst>
              <a:ext uri="{FF2B5EF4-FFF2-40B4-BE49-F238E27FC236}">
                <a16:creationId xmlns:a16="http://schemas.microsoft.com/office/drawing/2014/main" id="{881474DE-20BF-4C0C-BFE9-1D2C9C481EC6}"/>
              </a:ext>
            </a:extLst>
          </p:cNvPr>
          <p:cNvSpPr>
            <a:spLocks noGrp="1"/>
          </p:cNvSpPr>
          <p:nvPr>
            <p:ph type="sldNum" sz="quarter" idx="12"/>
          </p:nvPr>
        </p:nvSpPr>
        <p:spPr/>
        <p:txBody>
          <a:bodyPr/>
          <a:lstStyle/>
          <a:p>
            <a:fld id="{3310D8EA-3107-4873-B9AB-DD7D3E79053A}" type="slidenum">
              <a:rPr lang="en-US" smtClean="0"/>
              <a:pPr/>
              <a:t>4</a:t>
            </a:fld>
            <a:endParaRPr lang="en-US"/>
          </a:p>
        </p:txBody>
      </p:sp>
      <p:sp>
        <p:nvSpPr>
          <p:cNvPr id="4" name="Footer Placeholder 3">
            <a:extLst>
              <a:ext uri="{FF2B5EF4-FFF2-40B4-BE49-F238E27FC236}">
                <a16:creationId xmlns:a16="http://schemas.microsoft.com/office/drawing/2014/main" id="{BCA34BA1-C71E-4CE3-B543-AA0CE0CAD3F7}"/>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5" name="Picture 2">
            <a:extLst>
              <a:ext uri="{FF2B5EF4-FFF2-40B4-BE49-F238E27FC236}">
                <a16:creationId xmlns:a16="http://schemas.microsoft.com/office/drawing/2014/main" id="{17D95EF0-5DA1-466C-B267-9797A19457E5}"/>
              </a:ext>
            </a:extLst>
          </p:cNvPr>
          <p:cNvPicPr>
            <a:picLocks noChangeAspect="1" noChangeArrowheads="1"/>
          </p:cNvPicPr>
          <p:nvPr/>
        </p:nvPicPr>
        <p:blipFill>
          <a:blip r:embed="rId3"/>
          <a:srcRect/>
          <a:stretch>
            <a:fillRect/>
          </a:stretch>
        </p:blipFill>
        <p:spPr bwMode="auto">
          <a:xfrm>
            <a:off x="1470322" y="1166639"/>
            <a:ext cx="3027811" cy="5222160"/>
          </a:xfrm>
          <a:prstGeom prst="rect">
            <a:avLst/>
          </a:prstGeom>
          <a:noFill/>
          <a:ln w="9525">
            <a:noFill/>
            <a:miter lim="800000"/>
            <a:headEnd/>
            <a:tailEnd/>
          </a:ln>
        </p:spPr>
      </p:pic>
      <p:pic>
        <p:nvPicPr>
          <p:cNvPr id="6" name="Picture 3">
            <a:extLst>
              <a:ext uri="{FF2B5EF4-FFF2-40B4-BE49-F238E27FC236}">
                <a16:creationId xmlns:a16="http://schemas.microsoft.com/office/drawing/2014/main" id="{287FEE7F-9004-4BEF-8149-B20B30AD4B6C}"/>
              </a:ext>
            </a:extLst>
          </p:cNvPr>
          <p:cNvPicPr>
            <a:picLocks noChangeAspect="1" noChangeArrowheads="1"/>
          </p:cNvPicPr>
          <p:nvPr/>
        </p:nvPicPr>
        <p:blipFill>
          <a:blip r:embed="rId4"/>
          <a:srcRect/>
          <a:stretch>
            <a:fillRect/>
          </a:stretch>
        </p:blipFill>
        <p:spPr bwMode="auto">
          <a:xfrm>
            <a:off x="4561742" y="1166639"/>
            <a:ext cx="2965937" cy="5160604"/>
          </a:xfrm>
          <a:prstGeom prst="rect">
            <a:avLst/>
          </a:prstGeom>
          <a:noFill/>
          <a:ln w="9525">
            <a:noFill/>
            <a:miter lim="800000"/>
            <a:headEnd/>
            <a:tailEnd/>
          </a:ln>
        </p:spPr>
      </p:pic>
      <p:pic>
        <p:nvPicPr>
          <p:cNvPr id="7" name="Picture 4">
            <a:extLst>
              <a:ext uri="{FF2B5EF4-FFF2-40B4-BE49-F238E27FC236}">
                <a16:creationId xmlns:a16="http://schemas.microsoft.com/office/drawing/2014/main" id="{09BCC490-2BCC-4119-A867-9F371BD8FF55}"/>
              </a:ext>
            </a:extLst>
          </p:cNvPr>
          <p:cNvPicPr>
            <a:picLocks noChangeAspect="1" noChangeArrowheads="1"/>
          </p:cNvPicPr>
          <p:nvPr/>
        </p:nvPicPr>
        <p:blipFill>
          <a:blip r:embed="rId5"/>
          <a:srcRect/>
          <a:stretch>
            <a:fillRect/>
          </a:stretch>
        </p:blipFill>
        <p:spPr bwMode="auto">
          <a:xfrm>
            <a:off x="7615848" y="1166639"/>
            <a:ext cx="2856889" cy="520780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608818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(Intelligent Agents)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40</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2"/>
            <a:ext cx="9459405" cy="4745190"/>
          </a:xfrm>
        </p:spPr>
        <p:txBody>
          <a:bodyPr/>
          <a:lstStyle/>
          <a:p>
            <a:r>
              <a:rPr lang="en-US" b="1" dirty="0">
                <a:solidFill>
                  <a:srgbClr val="000000"/>
                </a:solidFill>
              </a:rPr>
              <a:t>Questions:</a:t>
            </a:r>
            <a:endParaRPr lang="en-US" sz="800" b="1" dirty="0">
              <a:solidFill>
                <a:srgbClr val="000000"/>
              </a:solidFill>
            </a:endParaRPr>
          </a:p>
          <a:p>
            <a:pPr>
              <a:buFont typeface="Wingdings" pitchFamily="2" charset="2"/>
              <a:buChar char="q"/>
            </a:pPr>
            <a:r>
              <a:rPr lang="en-US" dirty="0">
                <a:latin typeface="Arial" pitchFamily="34" charset="0"/>
                <a:cs typeface="Arial" pitchFamily="34" charset="0"/>
              </a:rPr>
              <a:t>  How many now feel they understand the useful </a:t>
            </a:r>
            <a:r>
              <a:rPr lang="en-US" i="1" dirty="0">
                <a:latin typeface="Arial" pitchFamily="34" charset="0"/>
                <a:cs typeface="Arial" pitchFamily="34" charset="0"/>
              </a:rPr>
              <a:t>capabilities</a:t>
            </a:r>
            <a:r>
              <a:rPr lang="en-US" dirty="0">
                <a:latin typeface="Arial" pitchFamily="34" charset="0"/>
                <a:cs typeface="Arial" pitchFamily="34" charset="0"/>
              </a:rPr>
              <a:t> intelligent agents bring as singletons, and can now imagine how that changes as they begin to self organize (swarm)?</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can conceptualize the kinds of </a:t>
            </a:r>
            <a:r>
              <a:rPr lang="en-US" i="1" dirty="0">
                <a:latin typeface="Arial" pitchFamily="34" charset="0"/>
                <a:cs typeface="Arial" pitchFamily="34" charset="0"/>
              </a:rPr>
              <a:t>problems</a:t>
            </a:r>
            <a:r>
              <a:rPr lang="en-US" dirty="0">
                <a:latin typeface="Arial" pitchFamily="34" charset="0"/>
                <a:cs typeface="Arial" pitchFamily="34" charset="0"/>
              </a:rPr>
              <a:t> that might be addressed by swarming intelligent agent technology?</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are thinking of intelligent agent(s) </a:t>
            </a:r>
            <a:r>
              <a:rPr lang="en-US" i="1" dirty="0">
                <a:latin typeface="Arial" pitchFamily="34" charset="0"/>
                <a:cs typeface="Arial" pitchFamily="34" charset="0"/>
              </a:rPr>
              <a:t>use cases </a:t>
            </a:r>
            <a:r>
              <a:rPr lang="en-US" dirty="0">
                <a:latin typeface="Arial" pitchFamily="34" charset="0"/>
                <a:cs typeface="Arial" pitchFamily="34" charset="0"/>
              </a:rPr>
              <a:t>in your own domain?</a:t>
            </a: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Graph Databases</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961534" y="2296964"/>
            <a:ext cx="10463752" cy="2350449"/>
          </a:xfrm>
        </p:spPr>
        <p:txBody>
          <a:bodyPr/>
          <a:lstStyle/>
          <a:p>
            <a:pPr>
              <a:buNone/>
            </a:pPr>
            <a:r>
              <a:rPr lang="en-US" sz="2800" dirty="0"/>
              <a:t>The </a:t>
            </a:r>
            <a:r>
              <a:rPr lang="en-US" sz="2800" b="1" dirty="0">
                <a:solidFill>
                  <a:srgbClr val="FF0000"/>
                </a:solidFill>
              </a:rPr>
              <a:t>essence </a:t>
            </a:r>
            <a:r>
              <a:rPr lang="en-US" sz="2800" dirty="0"/>
              <a:t>of Graph Databases is the </a:t>
            </a:r>
            <a:r>
              <a:rPr lang="en-US" sz="2800" b="1" dirty="0"/>
              <a:t>capture</a:t>
            </a:r>
            <a:r>
              <a:rPr lang="en-US" sz="2800" dirty="0"/>
              <a:t> and </a:t>
            </a:r>
            <a:r>
              <a:rPr lang="en-US" sz="2800" b="1" dirty="0"/>
              <a:t>treatment</a:t>
            </a:r>
            <a:r>
              <a:rPr lang="en-US" sz="2800" dirty="0"/>
              <a:t> of </a:t>
            </a:r>
            <a:r>
              <a:rPr lang="en-US" sz="2800" b="1" dirty="0">
                <a:solidFill>
                  <a:srgbClr val="DF8016"/>
                </a:solidFill>
              </a:rPr>
              <a:t>relationships</a:t>
            </a:r>
            <a:r>
              <a:rPr lang="en-US" sz="2800" dirty="0"/>
              <a:t> between the data as </a:t>
            </a:r>
            <a:r>
              <a:rPr lang="en-US" sz="2800" u="sng" dirty="0"/>
              <a:t>vital information</a:t>
            </a:r>
            <a:r>
              <a:rPr lang="en-US" sz="2800" dirty="0"/>
              <a:t>. Graph Databases are excellent for use cases which leverage </a:t>
            </a:r>
            <a:r>
              <a:rPr lang="en-US" sz="2800" b="1" dirty="0"/>
              <a:t>many-to-many relationships</a:t>
            </a:r>
            <a:r>
              <a:rPr lang="en-US" sz="2800" dirty="0"/>
              <a:t> and/or place a </a:t>
            </a:r>
            <a:r>
              <a:rPr lang="en-US" sz="2800" b="1" dirty="0"/>
              <a:t>premium on the relationships </a:t>
            </a:r>
            <a:r>
              <a:rPr lang="en-US" sz="2800" dirty="0"/>
              <a:t>between data elements.</a:t>
            </a:r>
            <a:endParaRPr lang="en-US" dirty="0"/>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41</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are Graph Databases?</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5457" y="553059"/>
            <a:ext cx="10590031" cy="434975"/>
          </a:xfrm>
        </p:spPr>
        <p:txBody>
          <a:bodyPr>
            <a:noAutofit/>
          </a:bodyPr>
          <a:lstStyle/>
          <a:p>
            <a:r>
              <a:rPr lang="en-US" dirty="0"/>
              <a:t>Graph Databases : Examples</a:t>
            </a:r>
          </a:p>
        </p:txBody>
      </p:sp>
      <p:pic>
        <p:nvPicPr>
          <p:cNvPr id="1028" name="Picture 4"/>
          <p:cNvPicPr>
            <a:picLocks noChangeAspect="1" noChangeArrowheads="1"/>
          </p:cNvPicPr>
          <p:nvPr/>
        </p:nvPicPr>
        <p:blipFill>
          <a:blip r:embed="rId2"/>
          <a:srcRect/>
          <a:stretch>
            <a:fillRect/>
          </a:stretch>
        </p:blipFill>
        <p:spPr bwMode="auto">
          <a:xfrm>
            <a:off x="6681445" y="1245648"/>
            <a:ext cx="5295900" cy="53848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790543" y="1437260"/>
            <a:ext cx="5638537" cy="4793955"/>
          </a:xfrm>
          <a:prstGeom prst="rect">
            <a:avLst/>
          </a:prstGeom>
          <a:noFill/>
          <a:ln w="9525">
            <a:noFill/>
            <a:miter lim="800000"/>
            <a:headEnd/>
            <a:tailEnd/>
          </a:ln>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5457" y="553059"/>
            <a:ext cx="10590031" cy="434975"/>
          </a:xfrm>
        </p:spPr>
        <p:txBody>
          <a:bodyPr>
            <a:noAutofit/>
          </a:bodyPr>
          <a:lstStyle/>
          <a:p>
            <a:r>
              <a:rPr lang="en-US" dirty="0"/>
              <a:t>Graph Databases : Finding Hidden Potential</a:t>
            </a:r>
          </a:p>
        </p:txBody>
      </p:sp>
      <p:pic>
        <p:nvPicPr>
          <p:cNvPr id="2051" name="Picture 3"/>
          <p:cNvPicPr>
            <a:picLocks noChangeAspect="1" noChangeArrowheads="1"/>
          </p:cNvPicPr>
          <p:nvPr/>
        </p:nvPicPr>
        <p:blipFill>
          <a:blip r:embed="rId2"/>
          <a:srcRect/>
          <a:stretch>
            <a:fillRect/>
          </a:stretch>
        </p:blipFill>
        <p:spPr bwMode="auto">
          <a:xfrm>
            <a:off x="2309568" y="1132281"/>
            <a:ext cx="8361575" cy="5725719"/>
          </a:xfrm>
          <a:prstGeom prst="rect">
            <a:avLst/>
          </a:prstGeom>
          <a:noFill/>
          <a:ln w="9525">
            <a:noFill/>
            <a:miter lim="800000"/>
            <a:headEnd/>
            <a:tailEnd/>
          </a:ln>
          <a:effectLst/>
        </p:spPr>
      </p:pic>
    </p:spTree>
    <p:extLst>
      <p:ext uri="{BB962C8B-B14F-4D97-AF65-F5344CB8AC3E}">
        <p14:creationId xmlns:p14="http://schemas.microsoft.com/office/powerpoint/2010/main" val="1394636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7178" y="628474"/>
            <a:ext cx="3429532" cy="434975"/>
          </a:xfrm>
        </p:spPr>
        <p:txBody>
          <a:bodyPr>
            <a:noAutofit/>
          </a:bodyPr>
          <a:lstStyle/>
          <a:p>
            <a:r>
              <a:rPr lang="en-US" dirty="0"/>
              <a:t>Graph Databases </a:t>
            </a:r>
          </a:p>
        </p:txBody>
      </p:sp>
      <p:pic>
        <p:nvPicPr>
          <p:cNvPr id="24578" name="Picture 2"/>
          <p:cNvPicPr>
            <a:picLocks noChangeAspect="1" noChangeArrowheads="1"/>
          </p:cNvPicPr>
          <p:nvPr/>
        </p:nvPicPr>
        <p:blipFill>
          <a:blip r:embed="rId2"/>
          <a:srcRect/>
          <a:stretch>
            <a:fillRect/>
          </a:stretch>
        </p:blipFill>
        <p:spPr bwMode="auto">
          <a:xfrm>
            <a:off x="983765" y="1271221"/>
            <a:ext cx="10724326" cy="5063591"/>
          </a:xfrm>
          <a:prstGeom prst="rect">
            <a:avLst/>
          </a:prstGeom>
          <a:noFill/>
          <a:ln w="9525">
            <a:noFill/>
            <a:miter lim="800000"/>
            <a:headEnd/>
            <a:tailEnd/>
          </a:ln>
        </p:spPr>
      </p:pic>
    </p:spTree>
    <p:extLst>
      <p:ext uri="{BB962C8B-B14F-4D97-AF65-F5344CB8AC3E}">
        <p14:creationId xmlns:p14="http://schemas.microsoft.com/office/powerpoint/2010/main" val="13946363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76F5B-8EEE-428C-BBFE-FEBE3FFAFA74}"/>
              </a:ext>
            </a:extLst>
          </p:cNvPr>
          <p:cNvSpPr>
            <a:spLocks noGrp="1"/>
          </p:cNvSpPr>
          <p:nvPr>
            <p:ph type="title"/>
          </p:nvPr>
        </p:nvSpPr>
        <p:spPr/>
        <p:txBody>
          <a:bodyPr/>
          <a:lstStyle/>
          <a:p>
            <a:r>
              <a:rPr lang="en-US"/>
              <a:t>Graph Databases</a:t>
            </a:r>
          </a:p>
        </p:txBody>
      </p:sp>
      <p:sp>
        <p:nvSpPr>
          <p:cNvPr id="6" name="Content Placeholder 5">
            <a:extLst>
              <a:ext uri="{FF2B5EF4-FFF2-40B4-BE49-F238E27FC236}">
                <a16:creationId xmlns:a16="http://schemas.microsoft.com/office/drawing/2014/main" id="{A63871BA-FF52-4F8C-93FA-BDA2B88FE245}"/>
              </a:ext>
            </a:extLst>
          </p:cNvPr>
          <p:cNvSpPr>
            <a:spLocks noGrp="1"/>
          </p:cNvSpPr>
          <p:nvPr>
            <p:ph idx="1"/>
          </p:nvPr>
        </p:nvSpPr>
        <p:spPr>
          <a:xfrm>
            <a:off x="2955696" y="1956290"/>
            <a:ext cx="5387026" cy="3633806"/>
          </a:xfrm>
        </p:spPr>
        <p:txBody>
          <a:bodyPr>
            <a:normAutofit/>
          </a:bodyPr>
          <a:lstStyle/>
          <a:p>
            <a:pPr marL="457200" lvl="1" indent="-457200">
              <a:buFont typeface="+mj-lt"/>
              <a:buAutoNum type="arabicPeriod"/>
            </a:pPr>
            <a:r>
              <a:rPr lang="en-US" sz="2400" dirty="0"/>
              <a:t>Fraud Detection</a:t>
            </a:r>
          </a:p>
          <a:p>
            <a:pPr marL="457200" lvl="1" indent="-457200">
              <a:buFont typeface="+mj-lt"/>
              <a:buAutoNum type="arabicPeriod"/>
            </a:pPr>
            <a:r>
              <a:rPr lang="en-US" sz="2400" dirty="0"/>
              <a:t>Knowledge Graph</a:t>
            </a:r>
          </a:p>
          <a:p>
            <a:pPr marL="457200" lvl="1" indent="-457200">
              <a:buFont typeface="+mj-lt"/>
              <a:buAutoNum type="arabicPeriod"/>
            </a:pPr>
            <a:r>
              <a:rPr lang="en-US" sz="2400" dirty="0"/>
              <a:t>Network Infrastructure Monitoring</a:t>
            </a:r>
          </a:p>
          <a:p>
            <a:pPr marL="457200" lvl="1" indent="-457200">
              <a:buFont typeface="+mj-lt"/>
              <a:buAutoNum type="arabicPeriod"/>
            </a:pPr>
            <a:r>
              <a:rPr lang="en-US" sz="2400" dirty="0"/>
              <a:t>Recommendation Engines</a:t>
            </a:r>
          </a:p>
          <a:p>
            <a:pPr marL="457200" lvl="1" indent="-457200">
              <a:buFont typeface="+mj-lt"/>
              <a:buAutoNum type="arabicPeriod"/>
            </a:pPr>
            <a:r>
              <a:rPr lang="en-US" sz="2400" dirty="0"/>
              <a:t>Master Data Management</a:t>
            </a:r>
          </a:p>
          <a:p>
            <a:pPr marL="457200" lvl="1" indent="-457200">
              <a:buFont typeface="+mj-lt"/>
              <a:buAutoNum type="arabicPeriod"/>
            </a:pPr>
            <a:r>
              <a:rPr lang="en-US" sz="2400" dirty="0"/>
              <a:t>Social Media</a:t>
            </a:r>
          </a:p>
          <a:p>
            <a:pPr marL="457200" lvl="1" indent="-457200">
              <a:buFont typeface="+mj-lt"/>
              <a:buAutoNum type="arabicPeriod"/>
            </a:pPr>
            <a:r>
              <a:rPr lang="en-US" sz="2400" dirty="0"/>
              <a:t>Identity &amp; Access Management</a:t>
            </a:r>
          </a:p>
          <a:p>
            <a:pPr marL="457200" lvl="1" indent="-457200">
              <a:buFont typeface="+mj-lt"/>
              <a:buAutoNum type="arabicPeriod"/>
            </a:pPr>
            <a:r>
              <a:rPr lang="en-US" sz="2400" dirty="0"/>
              <a:t>Privacy, Risk, and Compliance</a:t>
            </a:r>
          </a:p>
        </p:txBody>
      </p:sp>
      <p:sp>
        <p:nvSpPr>
          <p:cNvPr id="4" name="Footer Placeholder 3">
            <a:extLst>
              <a:ext uri="{FF2B5EF4-FFF2-40B4-BE49-F238E27FC236}">
                <a16:creationId xmlns:a16="http://schemas.microsoft.com/office/drawing/2014/main" id="{25D3BB9E-4B38-404A-B6EE-75B47FA26F3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F344EE01-85F9-4B7A-BE19-ADF233051C0F}"/>
              </a:ext>
            </a:extLst>
          </p:cNvPr>
          <p:cNvSpPr>
            <a:spLocks noGrp="1"/>
          </p:cNvSpPr>
          <p:nvPr>
            <p:ph type="sldNum" sz="quarter" idx="12"/>
          </p:nvPr>
        </p:nvSpPr>
        <p:spPr/>
        <p:txBody>
          <a:bodyPr/>
          <a:lstStyle/>
          <a:p>
            <a:fld id="{3310D8EA-3107-4873-B9AB-DD7D3E79053A}" type="slidenum">
              <a:rPr lang="en-US" smtClean="0"/>
              <a:pPr/>
              <a:t>45</a:t>
            </a:fld>
            <a:endParaRPr lang="en-US"/>
          </a:p>
        </p:txBody>
      </p:sp>
      <p:sp>
        <p:nvSpPr>
          <p:cNvPr id="7" name="Text Placeholder 6">
            <a:extLst>
              <a:ext uri="{FF2B5EF4-FFF2-40B4-BE49-F238E27FC236}">
                <a16:creationId xmlns:a16="http://schemas.microsoft.com/office/drawing/2014/main" id="{F0DBCC93-9263-4539-B77C-13E71C821752}"/>
              </a:ext>
            </a:extLst>
          </p:cNvPr>
          <p:cNvSpPr>
            <a:spLocks noGrp="1"/>
          </p:cNvSpPr>
          <p:nvPr>
            <p:ph type="body" sz="quarter" idx="13"/>
          </p:nvPr>
        </p:nvSpPr>
        <p:spPr/>
        <p:txBody>
          <a:bodyPr/>
          <a:lstStyle/>
          <a:p>
            <a:r>
              <a:rPr lang="en-US" dirty="0"/>
              <a:t>Use Cases</a:t>
            </a:r>
          </a:p>
        </p:txBody>
      </p:sp>
    </p:spTree>
    <p:custDataLst>
      <p:tags r:id="rId1"/>
    </p:custDataLst>
    <p:extLst>
      <p:ext uri="{BB962C8B-B14F-4D97-AF65-F5344CB8AC3E}">
        <p14:creationId xmlns:p14="http://schemas.microsoft.com/office/powerpoint/2010/main" val="380366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692E-4459-474C-AE3C-613676FE85D6}"/>
              </a:ext>
            </a:extLst>
          </p:cNvPr>
          <p:cNvSpPr>
            <a:spLocks noGrp="1"/>
          </p:cNvSpPr>
          <p:nvPr>
            <p:ph type="title"/>
          </p:nvPr>
        </p:nvSpPr>
        <p:spPr/>
        <p:txBody>
          <a:bodyPr/>
          <a:lstStyle/>
          <a:p>
            <a:r>
              <a:rPr lang="en-US"/>
              <a:t>Graph Databases</a:t>
            </a:r>
          </a:p>
        </p:txBody>
      </p:sp>
      <p:sp>
        <p:nvSpPr>
          <p:cNvPr id="4" name="Footer Placeholder 3">
            <a:extLst>
              <a:ext uri="{FF2B5EF4-FFF2-40B4-BE49-F238E27FC236}">
                <a16:creationId xmlns:a16="http://schemas.microsoft.com/office/drawing/2014/main" id="{054766AE-9F5B-4DA5-B66E-FC050C090F1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C8D8F87E-01A5-4AD7-B151-96D3207FFDFF}"/>
              </a:ext>
            </a:extLst>
          </p:cNvPr>
          <p:cNvSpPr>
            <a:spLocks noGrp="1"/>
          </p:cNvSpPr>
          <p:nvPr>
            <p:ph type="sldNum" sz="quarter" idx="12"/>
          </p:nvPr>
        </p:nvSpPr>
        <p:spPr/>
        <p:txBody>
          <a:bodyPr/>
          <a:lstStyle/>
          <a:p>
            <a:fld id="{3310D8EA-3107-4873-B9AB-DD7D3E79053A}" type="slidenum">
              <a:rPr lang="en-US" smtClean="0"/>
              <a:pPr/>
              <a:t>46</a:t>
            </a:fld>
            <a:endParaRPr lang="en-US"/>
          </a:p>
        </p:txBody>
      </p:sp>
      <p:sp>
        <p:nvSpPr>
          <p:cNvPr id="6" name="Text Placeholder 5">
            <a:extLst>
              <a:ext uri="{FF2B5EF4-FFF2-40B4-BE49-F238E27FC236}">
                <a16:creationId xmlns:a16="http://schemas.microsoft.com/office/drawing/2014/main" id="{E2331048-42F8-4208-97C6-5CF7AF5ECD8E}"/>
              </a:ext>
            </a:extLst>
          </p:cNvPr>
          <p:cNvSpPr>
            <a:spLocks noGrp="1"/>
          </p:cNvSpPr>
          <p:nvPr>
            <p:ph type="body" sz="quarter" idx="13"/>
          </p:nvPr>
        </p:nvSpPr>
        <p:spPr/>
        <p:txBody>
          <a:bodyPr/>
          <a:lstStyle/>
          <a:p>
            <a:r>
              <a:rPr lang="en-US"/>
              <a:t>The World is “Not Only SQL” (a.k.a. NoSQL)</a:t>
            </a:r>
          </a:p>
        </p:txBody>
      </p:sp>
      <p:sp>
        <p:nvSpPr>
          <p:cNvPr id="7" name="TextBox 6">
            <a:extLst>
              <a:ext uri="{FF2B5EF4-FFF2-40B4-BE49-F238E27FC236}">
                <a16:creationId xmlns:a16="http://schemas.microsoft.com/office/drawing/2014/main" id="{9D0EB832-ECFF-4164-B281-A1FFF64148C0}"/>
              </a:ext>
            </a:extLst>
          </p:cNvPr>
          <p:cNvSpPr txBox="1"/>
          <p:nvPr/>
        </p:nvSpPr>
        <p:spPr>
          <a:xfrm>
            <a:off x="1892892" y="1874972"/>
            <a:ext cx="1287532"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dirty="0"/>
              <a:t>Relational</a:t>
            </a:r>
          </a:p>
        </p:txBody>
      </p:sp>
      <p:sp>
        <p:nvSpPr>
          <p:cNvPr id="8" name="TextBox 7">
            <a:extLst>
              <a:ext uri="{FF2B5EF4-FFF2-40B4-BE49-F238E27FC236}">
                <a16:creationId xmlns:a16="http://schemas.microsoft.com/office/drawing/2014/main" id="{17940D63-100B-43A0-B5B0-767E6BDBF25A}"/>
              </a:ext>
            </a:extLst>
          </p:cNvPr>
          <p:cNvSpPr txBox="1"/>
          <p:nvPr/>
        </p:nvSpPr>
        <p:spPr>
          <a:xfrm>
            <a:off x="4943785" y="1874972"/>
            <a:ext cx="2133918"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dirty="0"/>
              <a:t>Analytical</a:t>
            </a:r>
            <a:r>
              <a:rPr lang="en-US" b="1" dirty="0">
                <a:cs typeface="Arial"/>
              </a:rPr>
              <a:t> (OLAP)</a:t>
            </a:r>
            <a:endParaRPr lang="en-US" b="1" dirty="0"/>
          </a:p>
        </p:txBody>
      </p:sp>
      <p:sp>
        <p:nvSpPr>
          <p:cNvPr id="9" name="TextBox 8">
            <a:extLst>
              <a:ext uri="{FF2B5EF4-FFF2-40B4-BE49-F238E27FC236}">
                <a16:creationId xmlns:a16="http://schemas.microsoft.com/office/drawing/2014/main" id="{7A4B7CEC-3243-41F6-A7E2-10F4412A9B88}"/>
              </a:ext>
            </a:extLst>
          </p:cNvPr>
          <p:cNvSpPr txBox="1"/>
          <p:nvPr/>
        </p:nvSpPr>
        <p:spPr>
          <a:xfrm>
            <a:off x="8941633" y="1874972"/>
            <a:ext cx="1287661"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a:t>Key-Value</a:t>
            </a:r>
          </a:p>
        </p:txBody>
      </p:sp>
      <p:sp>
        <p:nvSpPr>
          <p:cNvPr id="10" name="TextBox 9">
            <a:extLst>
              <a:ext uri="{FF2B5EF4-FFF2-40B4-BE49-F238E27FC236}">
                <a16:creationId xmlns:a16="http://schemas.microsoft.com/office/drawing/2014/main" id="{37D61C98-441F-4CBD-BC51-633D1EFB9412}"/>
              </a:ext>
            </a:extLst>
          </p:cNvPr>
          <p:cNvSpPr txBox="1"/>
          <p:nvPr/>
        </p:nvSpPr>
        <p:spPr>
          <a:xfrm>
            <a:off x="1610763" y="4299316"/>
            <a:ext cx="185179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dirty="0"/>
              <a:t>Column-Family</a:t>
            </a:r>
          </a:p>
        </p:txBody>
      </p:sp>
      <p:sp>
        <p:nvSpPr>
          <p:cNvPr id="11" name="TextBox 10">
            <a:extLst>
              <a:ext uri="{FF2B5EF4-FFF2-40B4-BE49-F238E27FC236}">
                <a16:creationId xmlns:a16="http://schemas.microsoft.com/office/drawing/2014/main" id="{21DE0909-94B8-40E8-84EA-F15176173FD3}"/>
              </a:ext>
            </a:extLst>
          </p:cNvPr>
          <p:cNvSpPr txBox="1"/>
          <p:nvPr/>
        </p:nvSpPr>
        <p:spPr>
          <a:xfrm>
            <a:off x="5578574" y="4299316"/>
            <a:ext cx="86434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dirty="0"/>
              <a:t>Graph</a:t>
            </a:r>
          </a:p>
        </p:txBody>
      </p:sp>
      <p:sp>
        <p:nvSpPr>
          <p:cNvPr id="12" name="TextBox 11">
            <a:extLst>
              <a:ext uri="{FF2B5EF4-FFF2-40B4-BE49-F238E27FC236}">
                <a16:creationId xmlns:a16="http://schemas.microsoft.com/office/drawing/2014/main" id="{8D82345B-0C87-4E07-8271-392CE27D63C6}"/>
              </a:ext>
            </a:extLst>
          </p:cNvPr>
          <p:cNvSpPr txBox="1"/>
          <p:nvPr/>
        </p:nvSpPr>
        <p:spPr>
          <a:xfrm>
            <a:off x="8928873" y="4299316"/>
            <a:ext cx="1313180" cy="369332"/>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b="1" dirty="0"/>
              <a:t>Document</a:t>
            </a:r>
          </a:p>
        </p:txBody>
      </p:sp>
      <p:pic>
        <p:nvPicPr>
          <p:cNvPr id="13" name="Picture 13" descr="A screen shot of a social media post&#10;&#10;Description generated with high confidence">
            <a:extLst>
              <a:ext uri="{FF2B5EF4-FFF2-40B4-BE49-F238E27FC236}">
                <a16:creationId xmlns:a16="http://schemas.microsoft.com/office/drawing/2014/main" id="{AAB7CE95-B430-462E-BCA7-104BEC55BA90}"/>
              </a:ext>
            </a:extLst>
          </p:cNvPr>
          <p:cNvPicPr>
            <a:picLocks noChangeAspect="1"/>
          </p:cNvPicPr>
          <p:nvPr/>
        </p:nvPicPr>
        <p:blipFill>
          <a:blip r:embed="rId3"/>
          <a:stretch>
            <a:fillRect/>
          </a:stretch>
        </p:blipFill>
        <p:spPr>
          <a:xfrm>
            <a:off x="1524161" y="2338549"/>
            <a:ext cx="2030047" cy="1230355"/>
          </a:xfrm>
          <a:prstGeom prst="rect">
            <a:avLst/>
          </a:prstGeom>
        </p:spPr>
      </p:pic>
      <p:pic>
        <p:nvPicPr>
          <p:cNvPr id="15" name="Picture 15">
            <a:extLst>
              <a:ext uri="{FF2B5EF4-FFF2-40B4-BE49-F238E27FC236}">
                <a16:creationId xmlns:a16="http://schemas.microsoft.com/office/drawing/2014/main" id="{7A7C65AA-C933-4A4A-B777-DDB46455D079}"/>
              </a:ext>
            </a:extLst>
          </p:cNvPr>
          <p:cNvPicPr>
            <a:picLocks noChangeAspect="1"/>
          </p:cNvPicPr>
          <p:nvPr/>
        </p:nvPicPr>
        <p:blipFill>
          <a:blip r:embed="rId4"/>
          <a:stretch>
            <a:fillRect/>
          </a:stretch>
        </p:blipFill>
        <p:spPr>
          <a:xfrm>
            <a:off x="8812007" y="2238416"/>
            <a:ext cx="1844432" cy="1404351"/>
          </a:xfrm>
          <a:prstGeom prst="rect">
            <a:avLst/>
          </a:prstGeom>
        </p:spPr>
      </p:pic>
      <p:pic>
        <p:nvPicPr>
          <p:cNvPr id="17" name="Picture 17" descr="A picture containing crossword puzzle, shoji, text&#10;&#10;Description generated with very high confidence">
            <a:extLst>
              <a:ext uri="{FF2B5EF4-FFF2-40B4-BE49-F238E27FC236}">
                <a16:creationId xmlns:a16="http://schemas.microsoft.com/office/drawing/2014/main" id="{A7A2ABAD-FDAB-42C2-A4F9-CA1D99F8A14F}"/>
              </a:ext>
            </a:extLst>
          </p:cNvPr>
          <p:cNvPicPr>
            <a:picLocks noChangeAspect="1"/>
          </p:cNvPicPr>
          <p:nvPr/>
        </p:nvPicPr>
        <p:blipFill>
          <a:blip r:embed="rId5"/>
          <a:stretch>
            <a:fillRect/>
          </a:stretch>
        </p:blipFill>
        <p:spPr>
          <a:xfrm>
            <a:off x="1529046" y="4731709"/>
            <a:ext cx="2030047" cy="1233500"/>
          </a:xfrm>
          <a:prstGeom prst="rect">
            <a:avLst/>
          </a:prstGeom>
        </p:spPr>
      </p:pic>
      <p:pic>
        <p:nvPicPr>
          <p:cNvPr id="19" name="Picture 19" descr="A close up of a logo&#10;&#10;Description generated with high confidence">
            <a:extLst>
              <a:ext uri="{FF2B5EF4-FFF2-40B4-BE49-F238E27FC236}">
                <a16:creationId xmlns:a16="http://schemas.microsoft.com/office/drawing/2014/main" id="{13FBE024-A6DB-4E01-BC13-548A876D14F1}"/>
              </a:ext>
            </a:extLst>
          </p:cNvPr>
          <p:cNvPicPr>
            <a:picLocks noChangeAspect="1"/>
          </p:cNvPicPr>
          <p:nvPr/>
        </p:nvPicPr>
        <p:blipFill>
          <a:blip r:embed="rId6"/>
          <a:stretch>
            <a:fillRect/>
          </a:stretch>
        </p:blipFill>
        <p:spPr>
          <a:xfrm>
            <a:off x="5120051" y="4676540"/>
            <a:ext cx="1727202" cy="1361211"/>
          </a:xfrm>
          <a:prstGeom prst="rect">
            <a:avLst/>
          </a:prstGeom>
        </p:spPr>
      </p:pic>
      <p:pic>
        <p:nvPicPr>
          <p:cNvPr id="21" name="Picture 21" descr="A close up of a logo&#10;&#10;Description generated with high confidence">
            <a:extLst>
              <a:ext uri="{FF2B5EF4-FFF2-40B4-BE49-F238E27FC236}">
                <a16:creationId xmlns:a16="http://schemas.microsoft.com/office/drawing/2014/main" id="{D4C8DE88-64C8-4F5F-8D55-66759616B5D3}"/>
              </a:ext>
            </a:extLst>
          </p:cNvPr>
          <p:cNvPicPr>
            <a:picLocks noChangeAspect="1"/>
          </p:cNvPicPr>
          <p:nvPr/>
        </p:nvPicPr>
        <p:blipFill>
          <a:blip r:embed="rId7"/>
          <a:stretch>
            <a:fillRect/>
          </a:stretch>
        </p:blipFill>
        <p:spPr>
          <a:xfrm>
            <a:off x="8626392" y="4613089"/>
            <a:ext cx="2030047" cy="1535333"/>
          </a:xfrm>
          <a:prstGeom prst="rect">
            <a:avLst/>
          </a:prstGeom>
        </p:spPr>
      </p:pic>
      <p:pic>
        <p:nvPicPr>
          <p:cNvPr id="23" name="Picture 23" descr="A picture containing clock&#10;&#10;Description generated with very high confidence">
            <a:extLst>
              <a:ext uri="{FF2B5EF4-FFF2-40B4-BE49-F238E27FC236}">
                <a16:creationId xmlns:a16="http://schemas.microsoft.com/office/drawing/2014/main" id="{B478026D-0712-4421-9D6F-9FE1F4977D58}"/>
              </a:ext>
            </a:extLst>
          </p:cNvPr>
          <p:cNvPicPr>
            <a:picLocks noChangeAspect="1"/>
          </p:cNvPicPr>
          <p:nvPr/>
        </p:nvPicPr>
        <p:blipFill>
          <a:blip r:embed="rId8"/>
          <a:stretch>
            <a:fillRect/>
          </a:stretch>
        </p:blipFill>
        <p:spPr>
          <a:xfrm>
            <a:off x="5483694" y="2290600"/>
            <a:ext cx="1054100" cy="1277409"/>
          </a:xfrm>
          <a:prstGeom prst="rect">
            <a:avLst/>
          </a:prstGeom>
        </p:spPr>
      </p:pic>
    </p:spTree>
    <p:custDataLst>
      <p:tags r:id="rId1"/>
    </p:custDataLst>
    <p:extLst>
      <p:ext uri="{BB962C8B-B14F-4D97-AF65-F5344CB8AC3E}">
        <p14:creationId xmlns:p14="http://schemas.microsoft.com/office/powerpoint/2010/main" val="1112634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940972F-AB9F-49B1-8915-01C5F1C7C14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3DF5D1C-A43E-4BFA-93FD-D117F672611E}"/>
              </a:ext>
            </a:extLst>
          </p:cNvPr>
          <p:cNvSpPr>
            <a:spLocks noGrp="1"/>
          </p:cNvSpPr>
          <p:nvPr>
            <p:ph type="sldNum" sz="quarter" idx="12"/>
          </p:nvPr>
        </p:nvSpPr>
        <p:spPr/>
        <p:txBody>
          <a:bodyPr/>
          <a:lstStyle/>
          <a:p>
            <a:fld id="{3310D8EA-3107-4873-B9AB-DD7D3E79053A}" type="slidenum">
              <a:rPr lang="en-US" smtClean="0"/>
              <a:pPr/>
              <a:t>47</a:t>
            </a:fld>
            <a:endParaRPr lang="en-US"/>
          </a:p>
        </p:txBody>
      </p:sp>
      <p:grpSp>
        <p:nvGrpSpPr>
          <p:cNvPr id="11" name="Group 10"/>
          <p:cNvGrpSpPr/>
          <p:nvPr/>
        </p:nvGrpSpPr>
        <p:grpSpPr>
          <a:xfrm>
            <a:off x="2490324" y="1214195"/>
            <a:ext cx="9317048" cy="5272787"/>
            <a:chOff x="2490324" y="1310362"/>
            <a:chExt cx="9317048" cy="5272787"/>
          </a:xfrm>
        </p:grpSpPr>
        <p:pic>
          <p:nvPicPr>
            <p:cNvPr id="6" name="Picture 2">
              <a:extLst>
                <a:ext uri="{FF2B5EF4-FFF2-40B4-BE49-F238E27FC236}">
                  <a16:creationId xmlns:a16="http://schemas.microsoft.com/office/drawing/2014/main" id="{6847098D-2012-44BA-B444-AE796E647B81}"/>
                </a:ext>
              </a:extLst>
            </p:cNvPr>
            <p:cNvPicPr>
              <a:picLocks noChangeAspect="1" noChangeArrowheads="1"/>
            </p:cNvPicPr>
            <p:nvPr/>
          </p:nvPicPr>
          <p:blipFill>
            <a:blip r:embed="rId3"/>
            <a:srcRect/>
            <a:stretch>
              <a:fillRect/>
            </a:stretch>
          </p:blipFill>
          <p:spPr bwMode="auto">
            <a:xfrm>
              <a:off x="3980948" y="1310362"/>
              <a:ext cx="7826424" cy="5176620"/>
            </a:xfrm>
            <a:prstGeom prst="rect">
              <a:avLst/>
            </a:prstGeom>
            <a:noFill/>
            <a:ln w="9525">
              <a:noFill/>
              <a:miter lim="800000"/>
              <a:headEnd/>
              <a:tailEnd/>
            </a:ln>
          </p:spPr>
        </p:pic>
        <p:sp>
          <p:nvSpPr>
            <p:cNvPr id="7" name="Rectangle 6">
              <a:extLst>
                <a:ext uri="{FF2B5EF4-FFF2-40B4-BE49-F238E27FC236}">
                  <a16:creationId xmlns:a16="http://schemas.microsoft.com/office/drawing/2014/main" id="{C2E4E6D8-A65E-410F-8C6E-9984EB52267A}"/>
                </a:ext>
              </a:extLst>
            </p:cNvPr>
            <p:cNvSpPr/>
            <p:nvPr/>
          </p:nvSpPr>
          <p:spPr>
            <a:xfrm>
              <a:off x="3980948" y="1514240"/>
              <a:ext cx="355758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9" name="Rectangle 8">
              <a:extLst>
                <a:ext uri="{FF2B5EF4-FFF2-40B4-BE49-F238E27FC236}">
                  <a16:creationId xmlns:a16="http://schemas.microsoft.com/office/drawing/2014/main" id="{C2E4E6D8-A65E-410F-8C6E-9984EB52267A}"/>
                </a:ext>
              </a:extLst>
            </p:cNvPr>
            <p:cNvSpPr/>
            <p:nvPr/>
          </p:nvSpPr>
          <p:spPr>
            <a:xfrm>
              <a:off x="2490324" y="6218024"/>
              <a:ext cx="3557587"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8" name="TextBox 7"/>
            <p:cNvSpPr txBox="1"/>
            <p:nvPr/>
          </p:nvSpPr>
          <p:spPr>
            <a:xfrm>
              <a:off x="4484759" y="6161713"/>
              <a:ext cx="2144110" cy="338554"/>
            </a:xfrm>
            <a:prstGeom prst="rect">
              <a:avLst/>
            </a:prstGeom>
            <a:noFill/>
          </p:spPr>
          <p:txBody>
            <a:bodyPr wrap="square" rtlCol="0">
              <a:spAutoFit/>
            </a:bodyPr>
            <a:lstStyle/>
            <a:p>
              <a:r>
                <a:rPr lang="en-US" sz="1600" b="1" dirty="0"/>
                <a:t>LinkedIn </a:t>
              </a:r>
              <a:r>
                <a:rPr lang="en-US" sz="1600" b="1" dirty="0" err="1"/>
                <a:t>InMap</a:t>
              </a:r>
              <a:endParaRPr lang="en-US" sz="1600" b="1" dirty="0"/>
            </a:p>
          </p:txBody>
        </p:sp>
      </p:grpSp>
      <p:sp>
        <p:nvSpPr>
          <p:cNvPr id="10" name="Rectangle 9">
            <a:extLst>
              <a:ext uri="{FF2B5EF4-FFF2-40B4-BE49-F238E27FC236}">
                <a16:creationId xmlns:a16="http://schemas.microsoft.com/office/drawing/2014/main" id="{F16E87CB-F0E6-4CDA-89FB-6BE7AF770806}"/>
              </a:ext>
            </a:extLst>
          </p:cNvPr>
          <p:cNvSpPr/>
          <p:nvPr/>
        </p:nvSpPr>
        <p:spPr>
          <a:xfrm>
            <a:off x="0" y="-1"/>
            <a:ext cx="4267200" cy="68521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 name="Title 1">
            <a:extLst>
              <a:ext uri="{FF2B5EF4-FFF2-40B4-BE49-F238E27FC236}">
                <a16:creationId xmlns:a16="http://schemas.microsoft.com/office/drawing/2014/main" id="{87B29DE7-87D4-4822-9A3B-7E6B2BD127DC}"/>
              </a:ext>
            </a:extLst>
          </p:cNvPr>
          <p:cNvSpPr>
            <a:spLocks noGrp="1"/>
          </p:cNvSpPr>
          <p:nvPr>
            <p:ph type="title"/>
          </p:nvPr>
        </p:nvSpPr>
        <p:spPr>
          <a:xfrm>
            <a:off x="495300" y="2163185"/>
            <a:ext cx="8132885" cy="1074058"/>
          </a:xfrm>
        </p:spPr>
        <p:txBody>
          <a:bodyPr/>
          <a:lstStyle/>
          <a:p>
            <a:r>
              <a:rPr lang="en-US">
                <a:solidFill>
                  <a:schemeClr val="bg1"/>
                </a:solidFill>
              </a:rPr>
              <a:t>Graph Databases</a:t>
            </a:r>
          </a:p>
        </p:txBody>
      </p:sp>
      <p:sp>
        <p:nvSpPr>
          <p:cNvPr id="5" name="Text Placeholder 4">
            <a:extLst>
              <a:ext uri="{FF2B5EF4-FFF2-40B4-BE49-F238E27FC236}">
                <a16:creationId xmlns:a16="http://schemas.microsoft.com/office/drawing/2014/main" id="{F092C9DF-6D93-45DA-9219-D11576D27AB7}"/>
              </a:ext>
            </a:extLst>
          </p:cNvPr>
          <p:cNvSpPr>
            <a:spLocks noGrp="1"/>
          </p:cNvSpPr>
          <p:nvPr>
            <p:ph type="body" sz="quarter" idx="13"/>
          </p:nvPr>
        </p:nvSpPr>
        <p:spPr>
          <a:xfrm>
            <a:off x="495301" y="3310088"/>
            <a:ext cx="2773416" cy="1057360"/>
          </a:xfrm>
        </p:spPr>
        <p:txBody>
          <a:bodyPr/>
          <a:lstStyle/>
          <a:p>
            <a:r>
              <a:rPr lang="en-US" sz="1800" dirty="0">
                <a:solidFill>
                  <a:schemeClr val="bg1"/>
                </a:solidFill>
              </a:rPr>
              <a:t>Graph and Network Analysis</a:t>
            </a:r>
          </a:p>
        </p:txBody>
      </p:sp>
    </p:spTree>
    <p:custDataLst>
      <p:tags r:id="rId1"/>
    </p:custDataLst>
    <p:extLst>
      <p:ext uri="{BB962C8B-B14F-4D97-AF65-F5344CB8AC3E}">
        <p14:creationId xmlns:p14="http://schemas.microsoft.com/office/powerpoint/2010/main" val="2252537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76F5B-8EEE-428C-BBFE-FEBE3FFAFA74}"/>
              </a:ext>
            </a:extLst>
          </p:cNvPr>
          <p:cNvSpPr>
            <a:spLocks noGrp="1"/>
          </p:cNvSpPr>
          <p:nvPr>
            <p:ph type="title"/>
          </p:nvPr>
        </p:nvSpPr>
        <p:spPr/>
        <p:txBody>
          <a:bodyPr/>
          <a:lstStyle/>
          <a:p>
            <a:r>
              <a:rPr lang="en-US" dirty="0"/>
              <a:t>Recap: Graph Databases</a:t>
            </a:r>
          </a:p>
        </p:txBody>
      </p:sp>
      <p:sp>
        <p:nvSpPr>
          <p:cNvPr id="6" name="Content Placeholder 5">
            <a:extLst>
              <a:ext uri="{FF2B5EF4-FFF2-40B4-BE49-F238E27FC236}">
                <a16:creationId xmlns:a16="http://schemas.microsoft.com/office/drawing/2014/main" id="{A63871BA-FF52-4F8C-93FA-BDA2B88FE245}"/>
              </a:ext>
            </a:extLst>
          </p:cNvPr>
          <p:cNvSpPr>
            <a:spLocks noGrp="1"/>
          </p:cNvSpPr>
          <p:nvPr>
            <p:ph idx="1"/>
          </p:nvPr>
        </p:nvSpPr>
        <p:spPr>
          <a:xfrm>
            <a:off x="495300" y="1654631"/>
            <a:ext cx="11315700" cy="4503282"/>
          </a:xfrm>
        </p:spPr>
        <p:txBody>
          <a:bodyPr>
            <a:normAutofit fontScale="92500"/>
          </a:bodyPr>
          <a:lstStyle/>
          <a:p>
            <a:pPr lvl="1"/>
            <a:r>
              <a:rPr lang="en-US" dirty="0"/>
              <a:t>In computing, a graph database (GDB) is a database that </a:t>
            </a:r>
            <a:r>
              <a:rPr lang="en-US" b="1" dirty="0">
                <a:solidFill>
                  <a:srgbClr val="DF8016"/>
                </a:solidFill>
              </a:rPr>
              <a:t>uses graph structures for semantic queries with nodes, edges and properties to represent and store data</a:t>
            </a:r>
            <a:r>
              <a:rPr lang="en-US" dirty="0"/>
              <a:t>. A key concept of the system is the graph (or edge or relationship), which directly relates data items in the store - the relationships between the data are treated as vital data in the system.</a:t>
            </a:r>
          </a:p>
          <a:p>
            <a:pPr lvl="1"/>
            <a:endParaRPr lang="en-US" sz="900" dirty="0"/>
          </a:p>
          <a:p>
            <a:pPr lvl="1"/>
            <a:r>
              <a:rPr lang="en-US" dirty="0"/>
              <a:t>A graph database is a type of </a:t>
            </a:r>
            <a:r>
              <a:rPr lang="en-US" dirty="0" err="1"/>
              <a:t>NoSQL</a:t>
            </a:r>
            <a:r>
              <a:rPr lang="en-US" dirty="0"/>
              <a:t> or non-relational database, which is a type of database </a:t>
            </a:r>
            <a:r>
              <a:rPr lang="en-US" b="1" dirty="0">
                <a:solidFill>
                  <a:srgbClr val="DF8016"/>
                </a:solidFill>
              </a:rPr>
              <a:t>suitable for very large sets of distributed data</a:t>
            </a:r>
            <a:r>
              <a:rPr lang="en-US" dirty="0"/>
              <a:t>. Instead of using tables like those found in relational databases, uses graph structures with nodes, properties and edges in order to represent and store data.</a:t>
            </a:r>
          </a:p>
          <a:p>
            <a:pPr lvl="1"/>
            <a:endParaRPr lang="en-US" sz="900" dirty="0"/>
          </a:p>
          <a:p>
            <a:pPr lvl="1"/>
            <a:r>
              <a:rPr lang="en-US" dirty="0"/>
              <a:t>A graph database is </a:t>
            </a:r>
            <a:r>
              <a:rPr lang="en-US" b="1" dirty="0">
                <a:solidFill>
                  <a:srgbClr val="DF8016"/>
                </a:solidFill>
              </a:rPr>
              <a:t>useful for the analysis of relationships and interconnections between data</a:t>
            </a:r>
            <a:r>
              <a:rPr lang="en-US" dirty="0"/>
              <a:t>; hence, it is seeing wide use in data mining of social media data, for </a:t>
            </a:r>
            <a:r>
              <a:rPr lang="en-US" b="1" dirty="0">
                <a:solidFill>
                  <a:srgbClr val="DF8016"/>
                </a:solidFill>
              </a:rPr>
              <a:t>data with dynamic schemas</a:t>
            </a:r>
            <a:r>
              <a:rPr lang="en-US" dirty="0"/>
              <a:t>, such as in supply chain management, as well as in sales, where it is used to </a:t>
            </a:r>
            <a:r>
              <a:rPr lang="en-US" b="1" dirty="0">
                <a:solidFill>
                  <a:srgbClr val="DF8016"/>
                </a:solidFill>
              </a:rPr>
              <a:t>determine the interconnections </a:t>
            </a:r>
            <a:r>
              <a:rPr lang="en-US" dirty="0"/>
              <a:t>between a customer’s online actions.</a:t>
            </a:r>
          </a:p>
          <a:p>
            <a:endParaRPr lang="en-US" dirty="0"/>
          </a:p>
        </p:txBody>
      </p:sp>
      <p:sp>
        <p:nvSpPr>
          <p:cNvPr id="4" name="Footer Placeholder 3">
            <a:extLst>
              <a:ext uri="{FF2B5EF4-FFF2-40B4-BE49-F238E27FC236}">
                <a16:creationId xmlns:a16="http://schemas.microsoft.com/office/drawing/2014/main" id="{25D3BB9E-4B38-404A-B6EE-75B47FA26F3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F344EE01-85F9-4B7A-BE19-ADF233051C0F}"/>
              </a:ext>
            </a:extLst>
          </p:cNvPr>
          <p:cNvSpPr>
            <a:spLocks noGrp="1"/>
          </p:cNvSpPr>
          <p:nvPr>
            <p:ph type="sldNum" sz="quarter" idx="12"/>
          </p:nvPr>
        </p:nvSpPr>
        <p:spPr/>
        <p:txBody>
          <a:bodyPr/>
          <a:lstStyle/>
          <a:p>
            <a:fld id="{3310D8EA-3107-4873-B9AB-DD7D3E79053A}" type="slidenum">
              <a:rPr lang="en-US" smtClean="0"/>
              <a:pPr/>
              <a:t>48</a:t>
            </a:fld>
            <a:endParaRPr lang="en-US"/>
          </a:p>
        </p:txBody>
      </p:sp>
      <p:sp>
        <p:nvSpPr>
          <p:cNvPr id="7" name="Text Placeholder 6">
            <a:extLst>
              <a:ext uri="{FF2B5EF4-FFF2-40B4-BE49-F238E27FC236}">
                <a16:creationId xmlns:a16="http://schemas.microsoft.com/office/drawing/2014/main" id="{F0DBCC93-9263-4539-B77C-13E71C821752}"/>
              </a:ext>
            </a:extLst>
          </p:cNvPr>
          <p:cNvSpPr>
            <a:spLocks noGrp="1"/>
          </p:cNvSpPr>
          <p:nvPr>
            <p:ph type="body" sz="quarter" idx="13"/>
          </p:nvPr>
        </p:nvSpPr>
        <p:spPr/>
        <p:txBody>
          <a:bodyPr/>
          <a:lstStyle/>
          <a:p>
            <a:r>
              <a:rPr lang="en-US" dirty="0"/>
              <a:t>What is a Graph Database?</a:t>
            </a:r>
          </a:p>
        </p:txBody>
      </p:sp>
    </p:spTree>
    <p:custDataLst>
      <p:tags r:id="rId1"/>
    </p:custDataLst>
    <p:extLst>
      <p:ext uri="{BB962C8B-B14F-4D97-AF65-F5344CB8AC3E}">
        <p14:creationId xmlns:p14="http://schemas.microsoft.com/office/powerpoint/2010/main" val="3803667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FF4FD46-E714-4640-8562-5F606A36071C}"/>
              </a:ext>
            </a:extLst>
          </p:cNvPr>
          <p:cNvPicPr>
            <a:picLocks noChangeAspect="1" noChangeArrowheads="1"/>
          </p:cNvPicPr>
          <p:nvPr/>
        </p:nvPicPr>
        <p:blipFill>
          <a:blip r:embed="rId3"/>
          <a:srcRect/>
          <a:stretch>
            <a:fillRect/>
          </a:stretch>
        </p:blipFill>
        <p:spPr bwMode="auto">
          <a:xfrm>
            <a:off x="3587845" y="1481761"/>
            <a:ext cx="5016309" cy="4468872"/>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964762" y="1135701"/>
            <a:ext cx="10300138" cy="5722299"/>
          </a:xfrm>
          <a:prstGeom prst="rect">
            <a:avLst/>
          </a:prstGeom>
        </p:spPr>
      </p:pic>
      <p:sp>
        <p:nvSpPr>
          <p:cNvPr id="2" name="Title 1">
            <a:extLst>
              <a:ext uri="{FF2B5EF4-FFF2-40B4-BE49-F238E27FC236}">
                <a16:creationId xmlns:a16="http://schemas.microsoft.com/office/drawing/2014/main" id="{2BB6F3A0-A6FA-4A5B-A27C-83C213A2DDEF}"/>
              </a:ext>
            </a:extLst>
          </p:cNvPr>
          <p:cNvSpPr>
            <a:spLocks noGrp="1"/>
          </p:cNvSpPr>
          <p:nvPr>
            <p:ph type="title"/>
          </p:nvPr>
        </p:nvSpPr>
        <p:spPr/>
        <p:txBody>
          <a:bodyPr/>
          <a:lstStyle/>
          <a:p>
            <a:r>
              <a:rPr lang="en-US" dirty="0"/>
              <a:t>Graph Databases</a:t>
            </a:r>
          </a:p>
        </p:txBody>
      </p:sp>
      <p:sp>
        <p:nvSpPr>
          <p:cNvPr id="3" name="Footer Placeholder 2">
            <a:extLst>
              <a:ext uri="{FF2B5EF4-FFF2-40B4-BE49-F238E27FC236}">
                <a16:creationId xmlns:a16="http://schemas.microsoft.com/office/drawing/2014/main" id="{19F2887F-B818-42E3-8AB7-0E49BA6B42F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19A86166-49ED-44D7-9876-FBC4D6F2E253}"/>
              </a:ext>
            </a:extLst>
          </p:cNvPr>
          <p:cNvSpPr>
            <a:spLocks noGrp="1"/>
          </p:cNvSpPr>
          <p:nvPr>
            <p:ph type="sldNum" sz="quarter" idx="12"/>
          </p:nvPr>
        </p:nvSpPr>
        <p:spPr/>
        <p:txBody>
          <a:bodyPr/>
          <a:lstStyle/>
          <a:p>
            <a:fld id="{3310D8EA-3107-4873-B9AB-DD7D3E79053A}" type="slidenum">
              <a:rPr lang="en-US" smtClean="0"/>
              <a:pPr/>
              <a:t>49</a:t>
            </a:fld>
            <a:endParaRPr lang="en-US"/>
          </a:p>
        </p:txBody>
      </p:sp>
      <p:pic>
        <p:nvPicPr>
          <p:cNvPr id="8" name="Picture 7">
            <a:extLst>
              <a:ext uri="{FF2B5EF4-FFF2-40B4-BE49-F238E27FC236}">
                <a16:creationId xmlns:a16="http://schemas.microsoft.com/office/drawing/2014/main" id="{364D087D-EF83-4A62-AD98-E31A422A94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9" name="Text Placeholder 4">
            <a:extLst>
              <a:ext uri="{FF2B5EF4-FFF2-40B4-BE49-F238E27FC236}">
                <a16:creationId xmlns:a16="http://schemas.microsoft.com/office/drawing/2014/main" id="{A002A041-CF10-456F-9D81-1C1A3C9A0D29}"/>
              </a:ext>
            </a:extLst>
          </p:cNvPr>
          <p:cNvSpPr>
            <a:spLocks noGrp="1"/>
          </p:cNvSpPr>
          <p:nvPr>
            <p:ph type="body" sz="quarter" idx="13"/>
          </p:nvPr>
        </p:nvSpPr>
        <p:spPr>
          <a:xfrm>
            <a:off x="495301" y="1118282"/>
            <a:ext cx="1239231" cy="492125"/>
          </a:xfrm>
        </p:spPr>
        <p:txBody>
          <a:bodyPr/>
          <a:lstStyle/>
          <a:p>
            <a:r>
              <a:rPr lang="en-US" b="1" dirty="0"/>
              <a:t>DEMO</a:t>
            </a:r>
            <a:r>
              <a:rPr lang="en-US" dirty="0"/>
              <a:t>:</a:t>
            </a:r>
          </a:p>
        </p:txBody>
      </p:sp>
    </p:spTree>
    <p:custDataLst>
      <p:tags r:id="rId1"/>
    </p:custDataLst>
    <p:extLst>
      <p:ext uri="{BB962C8B-B14F-4D97-AF65-F5344CB8AC3E}">
        <p14:creationId xmlns:p14="http://schemas.microsoft.com/office/powerpoint/2010/main" val="5374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1" y="414778"/>
            <a:ext cx="5575562" cy="659279"/>
          </a:xfrm>
        </p:spPr>
        <p:txBody>
          <a:bodyPr>
            <a:normAutofit/>
          </a:bodyPr>
          <a:lstStyle/>
          <a:p>
            <a:r>
              <a:rPr lang="en-US" dirty="0"/>
              <a:t>About: Matthew R. Versaggi</a:t>
            </a:r>
          </a:p>
        </p:txBody>
      </p:sp>
      <p:sp>
        <p:nvSpPr>
          <p:cNvPr id="4" name="TextBox 3"/>
          <p:cNvSpPr txBox="1"/>
          <p:nvPr/>
        </p:nvSpPr>
        <p:spPr>
          <a:xfrm>
            <a:off x="863600" y="1704975"/>
            <a:ext cx="1295400" cy="990600"/>
          </a:xfrm>
          <a:prstGeom prst="rect">
            <a:avLst/>
          </a:prstGeom>
          <a:noFill/>
        </p:spPr>
        <p:txBody>
          <a:bodyPr wrap="square" lIns="0" tIns="0" rIns="0" bIns="0" rtlCol="0">
            <a:noAutofit/>
          </a:bodyPr>
          <a:lstStyle/>
          <a:p>
            <a:pPr algn="ctr"/>
            <a:endParaRPr lang="en-US" dirty="0">
              <a:solidFill>
                <a:schemeClr val="bg1"/>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02" y="1247775"/>
            <a:ext cx="1903465" cy="1647230"/>
          </a:xfrm>
          <a:prstGeom prst="rect">
            <a:avLst/>
          </a:prstGeom>
          <a:ln w="19050">
            <a:solidFill>
              <a:schemeClr val="tx1"/>
            </a:solidFill>
          </a:ln>
          <a:effectLst>
            <a:outerShdw blurRad="50800" dist="38100" dir="5400000" algn="t" rotWithShape="0">
              <a:prstClr val="black">
                <a:alpha val="40000"/>
              </a:prstClr>
            </a:outerShdw>
          </a:effectLst>
        </p:spPr>
      </p:pic>
      <p:sp>
        <p:nvSpPr>
          <p:cNvPr id="5" name="Oval 4"/>
          <p:cNvSpPr/>
          <p:nvPr/>
        </p:nvSpPr>
        <p:spPr>
          <a:xfrm>
            <a:off x="482011" y="3125973"/>
            <a:ext cx="2083984" cy="8399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Education</a:t>
            </a:r>
          </a:p>
        </p:txBody>
      </p:sp>
      <p:sp>
        <p:nvSpPr>
          <p:cNvPr id="7" name="Oval 6"/>
          <p:cNvSpPr/>
          <p:nvPr/>
        </p:nvSpPr>
        <p:spPr>
          <a:xfrm>
            <a:off x="7244316" y="4125433"/>
            <a:ext cx="1871328" cy="925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err="1">
                <a:latin typeface="Tahoma" pitchFamily="34" charset="0"/>
                <a:ea typeface="Tahoma" pitchFamily="34" charset="0"/>
                <a:cs typeface="Tahoma" pitchFamily="34" charset="0"/>
              </a:rPr>
              <a:t>Adj</a:t>
            </a:r>
            <a:r>
              <a:rPr lang="en-US" sz="1400" b="1" dirty="0">
                <a:latin typeface="Tahoma" pitchFamily="34" charset="0"/>
                <a:ea typeface="Tahoma" pitchFamily="34" charset="0"/>
                <a:cs typeface="Tahoma" pitchFamily="34" charset="0"/>
              </a:rPr>
              <a:t> </a:t>
            </a:r>
            <a:r>
              <a:rPr lang="en-US" sz="1400" b="1" dirty="0" err="1">
                <a:latin typeface="Tahoma" pitchFamily="34" charset="0"/>
                <a:ea typeface="Tahoma" pitchFamily="34" charset="0"/>
                <a:cs typeface="Tahoma" pitchFamily="34" charset="0"/>
              </a:rPr>
              <a:t>unct</a:t>
            </a:r>
            <a:endParaRPr lang="en-US" sz="1400" b="1" dirty="0">
              <a:latin typeface="Tahoma" pitchFamily="34" charset="0"/>
              <a:ea typeface="Tahoma" pitchFamily="34" charset="0"/>
              <a:cs typeface="Tahoma" pitchFamily="34" charset="0"/>
            </a:endParaRPr>
          </a:p>
          <a:p>
            <a:pPr algn="ctr"/>
            <a:r>
              <a:rPr lang="en-US" sz="1400" b="1" dirty="0">
                <a:latin typeface="Tahoma" pitchFamily="34" charset="0"/>
                <a:ea typeface="Tahoma" pitchFamily="34" charset="0"/>
                <a:cs typeface="Tahoma" pitchFamily="34" charset="0"/>
              </a:rPr>
              <a:t>Professor</a:t>
            </a:r>
          </a:p>
        </p:txBody>
      </p:sp>
      <p:sp>
        <p:nvSpPr>
          <p:cNvPr id="8" name="Oval 7"/>
          <p:cNvSpPr/>
          <p:nvPr/>
        </p:nvSpPr>
        <p:spPr>
          <a:xfrm>
            <a:off x="7244317" y="3140149"/>
            <a:ext cx="2750276" cy="719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Entrepreneur</a:t>
            </a:r>
          </a:p>
        </p:txBody>
      </p:sp>
      <p:sp>
        <p:nvSpPr>
          <p:cNvPr id="9" name="Oval 8"/>
          <p:cNvSpPr/>
          <p:nvPr/>
        </p:nvSpPr>
        <p:spPr>
          <a:xfrm>
            <a:off x="6426791" y="1757917"/>
            <a:ext cx="2547088" cy="9321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Artificial </a:t>
            </a:r>
            <a:br>
              <a:rPr lang="en-US" sz="1400" b="1" dirty="0">
                <a:latin typeface="Tahoma" pitchFamily="34" charset="0"/>
                <a:ea typeface="Tahoma" pitchFamily="34" charset="0"/>
                <a:cs typeface="Tahoma" pitchFamily="34" charset="0"/>
              </a:rPr>
            </a:br>
            <a:r>
              <a:rPr lang="en-US" sz="1400" b="1" dirty="0">
                <a:latin typeface="Tahoma" pitchFamily="34" charset="0"/>
                <a:ea typeface="Tahoma" pitchFamily="34" charset="0"/>
                <a:cs typeface="Tahoma" pitchFamily="34" charset="0"/>
              </a:rPr>
              <a:t>Intelligence </a:t>
            </a:r>
          </a:p>
          <a:p>
            <a:pPr algn="ctr"/>
            <a:r>
              <a:rPr lang="en-US" sz="1400" b="1" dirty="0">
                <a:latin typeface="Tahoma" pitchFamily="34" charset="0"/>
                <a:ea typeface="Tahoma" pitchFamily="34" charset="0"/>
                <a:cs typeface="Tahoma" pitchFamily="34" charset="0"/>
              </a:rPr>
              <a:t>Engineer</a:t>
            </a:r>
          </a:p>
        </p:txBody>
      </p:sp>
      <p:sp>
        <p:nvSpPr>
          <p:cNvPr id="10" name="Oval 9"/>
          <p:cNvSpPr/>
          <p:nvPr/>
        </p:nvSpPr>
        <p:spPr>
          <a:xfrm>
            <a:off x="5684876" y="4976038"/>
            <a:ext cx="1332613" cy="5954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CIO</a:t>
            </a:r>
          </a:p>
        </p:txBody>
      </p:sp>
      <p:sp>
        <p:nvSpPr>
          <p:cNvPr id="11" name="Oval 10"/>
          <p:cNvSpPr/>
          <p:nvPr/>
        </p:nvSpPr>
        <p:spPr>
          <a:xfrm>
            <a:off x="3719033" y="1205022"/>
            <a:ext cx="1994196" cy="9959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Sr. Dir of AI / ML</a:t>
            </a:r>
          </a:p>
        </p:txBody>
      </p:sp>
      <p:sp>
        <p:nvSpPr>
          <p:cNvPr id="12" name="Oval 11"/>
          <p:cNvSpPr/>
          <p:nvPr/>
        </p:nvSpPr>
        <p:spPr>
          <a:xfrm>
            <a:off x="3629247" y="3923415"/>
            <a:ext cx="2027295" cy="9569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AI  Developer</a:t>
            </a:r>
          </a:p>
        </p:txBody>
      </p:sp>
      <p:sp>
        <p:nvSpPr>
          <p:cNvPr id="13" name="Title 2"/>
          <p:cNvSpPr txBox="1">
            <a:spLocks/>
          </p:cNvSpPr>
          <p:nvPr/>
        </p:nvSpPr>
        <p:spPr>
          <a:xfrm>
            <a:off x="8902998" y="2043189"/>
            <a:ext cx="2452575" cy="306607"/>
          </a:xfrm>
          <a:prstGeom prst="rect">
            <a:avLst/>
          </a:prstGeom>
        </p:spPr>
        <p:txBody>
          <a:bodyPr vert="horz" lIns="91440" tIns="45720" rIns="91440" bIns="45720" rtlCol="0" anchor="t" anchorCtr="0">
            <a:norm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Military</a:t>
            </a:r>
            <a:r>
              <a:rPr kumimoji="0" lang="en-US" sz="1200" b="1" i="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a:t>
            </a: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Contractor</a:t>
            </a:r>
          </a:p>
        </p:txBody>
      </p:sp>
      <p:sp>
        <p:nvSpPr>
          <p:cNvPr id="14" name="Title 2"/>
          <p:cNvSpPr txBox="1">
            <a:spLocks/>
          </p:cNvSpPr>
          <p:nvPr/>
        </p:nvSpPr>
        <p:spPr>
          <a:xfrm>
            <a:off x="5661249" y="1323720"/>
            <a:ext cx="2452575" cy="295974"/>
          </a:xfrm>
          <a:prstGeom prst="rect">
            <a:avLst/>
          </a:prstGeom>
        </p:spPr>
        <p:txBody>
          <a:bodyPr vert="horz" lIns="91440" tIns="45720" rIns="91440" bIns="45720" rtlCol="0" anchor="t" anchorCtr="0">
            <a:norm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a:t>
            </a:r>
            <a:r>
              <a:rPr kumimoji="0" lang="en-US" sz="1200" b="1" i="0" u="none" strike="noStrike" kern="1200" cap="none" spc="0" normalizeH="0" baseline="0" noProof="0" dirty="0" err="1">
                <a:ln>
                  <a:noFill/>
                </a:ln>
                <a:solidFill>
                  <a:schemeClr val="tx1"/>
                </a:solidFill>
                <a:effectLst/>
                <a:uLnTx/>
                <a:uFillTx/>
                <a:latin typeface="Tahoma" pitchFamily="34" charset="0"/>
                <a:ea typeface="Tahoma" pitchFamily="34" charset="0"/>
                <a:cs typeface="Tahoma" pitchFamily="34" charset="0"/>
              </a:rPr>
              <a:t>Optum</a:t>
            </a: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Technology</a:t>
            </a:r>
          </a:p>
        </p:txBody>
      </p:sp>
      <p:sp>
        <p:nvSpPr>
          <p:cNvPr id="15" name="Title 2"/>
          <p:cNvSpPr txBox="1">
            <a:spLocks/>
          </p:cNvSpPr>
          <p:nvPr/>
        </p:nvSpPr>
        <p:spPr>
          <a:xfrm>
            <a:off x="9999331" y="3205684"/>
            <a:ext cx="1937487" cy="441285"/>
          </a:xfrm>
          <a:prstGeom prst="rect">
            <a:avLst/>
          </a:prstGeom>
        </p:spPr>
        <p:txBody>
          <a:bodyPr vert="horz" lIns="91440" tIns="45720" rIns="91440" bIns="45720" rtlCol="0" anchor="t" anchorCtr="0">
            <a:normAutofit fontScale="62500" lnSpcReduction="20000"/>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7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a:t>
            </a:r>
            <a:r>
              <a:rPr kumimoji="0" lang="en-US" sz="23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CEO IT company</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2300" b="1" dirty="0">
                <a:latin typeface="Tahoma" pitchFamily="34" charset="0"/>
                <a:ea typeface="Tahoma" pitchFamily="34" charset="0"/>
                <a:cs typeface="Tahoma" pitchFamily="34" charset="0"/>
              </a:rPr>
              <a:t> Nearly 20 years</a:t>
            </a:r>
            <a:r>
              <a:rPr kumimoji="0" lang="en-US" sz="2300" b="1" i="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p:txBody>
      </p:sp>
      <p:sp>
        <p:nvSpPr>
          <p:cNvPr id="16" name="Title 2"/>
          <p:cNvSpPr txBox="1">
            <a:spLocks/>
          </p:cNvSpPr>
          <p:nvPr/>
        </p:nvSpPr>
        <p:spPr>
          <a:xfrm>
            <a:off x="9158176" y="4389442"/>
            <a:ext cx="3033824" cy="661024"/>
          </a:xfrm>
          <a:prstGeom prst="rect">
            <a:avLst/>
          </a:prstGeom>
        </p:spPr>
        <p:txBody>
          <a:bodyPr vert="horz" lIns="91440" tIns="45720" rIns="91440" bIns="45720" rtlCol="0" anchor="t" anchorCtr="0">
            <a:normAutofit fontScale="92500" lnSpcReduction="10000"/>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DePaul University</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1200" b="1" dirty="0">
                <a:latin typeface="Tahoma" pitchFamily="34" charset="0"/>
                <a:ea typeface="Tahoma" pitchFamily="34" charset="0"/>
                <a:cs typeface="Tahoma" pitchFamily="34" charset="0"/>
              </a:rPr>
              <a:t> Graduate School of Business </a:t>
            </a:r>
            <a:endPar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1200" b="1" dirty="0">
                <a:latin typeface="Tahoma" pitchFamily="34" charset="0"/>
                <a:ea typeface="Tahoma" pitchFamily="34" charset="0"/>
                <a:cs typeface="Tahoma" pitchFamily="34" charset="0"/>
              </a:rPr>
              <a:t> 8 years</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Teaching Award </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p:txBody>
      </p:sp>
      <p:sp>
        <p:nvSpPr>
          <p:cNvPr id="17" name="Title 2"/>
          <p:cNvSpPr txBox="1">
            <a:spLocks/>
          </p:cNvSpPr>
          <p:nvPr/>
        </p:nvSpPr>
        <p:spPr>
          <a:xfrm>
            <a:off x="5179241" y="5651169"/>
            <a:ext cx="2452575" cy="295974"/>
          </a:xfrm>
          <a:prstGeom prst="rect">
            <a:avLst/>
          </a:prstGeom>
        </p:spPr>
        <p:txBody>
          <a:bodyPr vert="horz" lIns="91440" tIns="45720" rIns="91440" bIns="45720" rtlCol="0" anchor="t" anchorCtr="0">
            <a:norm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Dental Insurance Co.</a:t>
            </a:r>
          </a:p>
        </p:txBody>
      </p:sp>
      <p:sp>
        <p:nvSpPr>
          <p:cNvPr id="18" name="Title 2"/>
          <p:cNvSpPr txBox="1">
            <a:spLocks/>
          </p:cNvSpPr>
          <p:nvPr/>
        </p:nvSpPr>
        <p:spPr>
          <a:xfrm>
            <a:off x="3846647" y="4906889"/>
            <a:ext cx="1894955" cy="295974"/>
          </a:xfrm>
          <a:prstGeom prst="rect">
            <a:avLst/>
          </a:prstGeom>
        </p:spPr>
        <p:txBody>
          <a:bodyPr vert="horz" lIns="91440" tIns="45720" rIns="91440" bIns="45720" rtlCol="0" anchor="t" anchorCtr="0">
            <a:norm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1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CNA</a:t>
            </a:r>
            <a:r>
              <a:rPr kumimoji="0" lang="en-US" sz="1100" b="1" i="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Insurance </a:t>
            </a:r>
            <a:endParaRPr kumimoji="0" lang="en-US" sz="11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p:txBody>
      </p:sp>
      <p:sp>
        <p:nvSpPr>
          <p:cNvPr id="19" name="Title 2"/>
          <p:cNvSpPr txBox="1">
            <a:spLocks/>
          </p:cNvSpPr>
          <p:nvPr/>
        </p:nvSpPr>
        <p:spPr>
          <a:xfrm>
            <a:off x="198474" y="4013757"/>
            <a:ext cx="4791740" cy="1951109"/>
          </a:xfrm>
          <a:prstGeom prst="rect">
            <a:avLst/>
          </a:prstGeom>
        </p:spPr>
        <p:txBody>
          <a:bodyPr vert="horz" lIns="91440" tIns="45720" rIns="91440" bIns="45720" rtlCol="0" anchor="t" anchorCtr="0">
            <a:noAutofit/>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rPr>
              <a:t>  4 University Degrees</a:t>
            </a:r>
          </a:p>
          <a:p>
            <a:pPr marL="800100" lvl="1" indent="-342900">
              <a:lnSpc>
                <a:spcPct val="90000"/>
              </a:lnSpc>
              <a:spcBef>
                <a:spcPct val="0"/>
              </a:spcBef>
              <a:buFont typeface="+mj-lt"/>
              <a:buAutoNum type="arabicPeriod"/>
            </a:pPr>
            <a:r>
              <a:rPr lang="en-US" sz="1200" b="1" noProof="0" dirty="0">
                <a:latin typeface="Tahoma" pitchFamily="34" charset="0"/>
                <a:ea typeface="Tahoma" pitchFamily="34" charset="0"/>
                <a:cs typeface="Tahoma" pitchFamily="34" charset="0"/>
              </a:rPr>
              <a:t> BA - Comp Science</a:t>
            </a:r>
          </a:p>
          <a:p>
            <a:pPr marL="800100" lvl="1" indent="-342900">
              <a:lnSpc>
                <a:spcPct val="90000"/>
              </a:lnSpc>
              <a:spcBef>
                <a:spcPct val="0"/>
              </a:spcBef>
              <a:buFont typeface="+mj-lt"/>
              <a:buAutoNum type="arabicPeriod"/>
            </a:pPr>
            <a:r>
              <a:rPr kumimoji="0" lang="en-US" sz="1200" b="1" i="0" u="none" strike="noStrike" kern="1200" cap="none" spc="0" normalizeH="0" baseline="0" dirty="0">
                <a:ln>
                  <a:noFill/>
                </a:ln>
                <a:solidFill>
                  <a:schemeClr val="tx1"/>
                </a:solidFill>
                <a:effectLst/>
                <a:uLnTx/>
                <a:uFillTx/>
                <a:latin typeface="Tahoma" pitchFamily="34" charset="0"/>
                <a:ea typeface="Tahoma" pitchFamily="34" charset="0"/>
                <a:cs typeface="Tahoma" pitchFamily="34" charset="0"/>
              </a:rPr>
              <a:t> BS - Fin</a:t>
            </a:r>
            <a:r>
              <a:rPr kumimoji="0" lang="en-US" sz="1200" b="1" i="0" u="none" strike="noStrike" kern="1200" cap="none" spc="0" normalizeH="0" dirty="0">
                <a:ln>
                  <a:noFill/>
                </a:ln>
                <a:solidFill>
                  <a:schemeClr val="tx1"/>
                </a:solidFill>
                <a:effectLst/>
                <a:uLnTx/>
                <a:uFillTx/>
                <a:latin typeface="Tahoma" pitchFamily="34" charset="0"/>
                <a:ea typeface="Tahoma" pitchFamily="34" charset="0"/>
                <a:cs typeface="Tahoma" pitchFamily="34" charset="0"/>
              </a:rPr>
              <a:t> / MIS</a:t>
            </a:r>
          </a:p>
          <a:p>
            <a:pPr marL="800100" lvl="1" indent="-342900">
              <a:lnSpc>
                <a:spcPct val="90000"/>
              </a:lnSpc>
              <a:spcBef>
                <a:spcPct val="0"/>
              </a:spcBef>
              <a:buFont typeface="+mj-lt"/>
              <a:buAutoNum type="arabicPeriod"/>
            </a:pPr>
            <a:r>
              <a:rPr lang="en-US" sz="1200" b="1" baseline="0" noProof="0" dirty="0">
                <a:latin typeface="Tahoma" pitchFamily="34" charset="0"/>
                <a:ea typeface="Tahoma" pitchFamily="34" charset="0"/>
                <a:cs typeface="Tahoma" pitchFamily="34" charset="0"/>
              </a:rPr>
              <a:t> MS - CS (AI)</a:t>
            </a:r>
          </a:p>
          <a:p>
            <a:pPr marL="800100" lvl="1" indent="-342900">
              <a:lnSpc>
                <a:spcPct val="90000"/>
              </a:lnSpc>
              <a:spcBef>
                <a:spcPct val="0"/>
              </a:spcBef>
              <a:buFont typeface="+mj-lt"/>
              <a:buAutoNum type="arabicPeriod"/>
            </a:pPr>
            <a:r>
              <a:rPr kumimoji="0" lang="en-US" sz="1200" b="1" i="0" u="none" strike="noStrike" kern="1200" cap="none" spc="0" normalizeH="0" dirty="0">
                <a:ln>
                  <a:noFill/>
                </a:ln>
                <a:solidFill>
                  <a:schemeClr val="tx1"/>
                </a:solidFill>
                <a:effectLst/>
                <a:uLnTx/>
                <a:uFillTx/>
                <a:latin typeface="Tahoma" pitchFamily="34" charset="0"/>
                <a:ea typeface="Tahoma" pitchFamily="34" charset="0"/>
                <a:cs typeface="Tahoma" pitchFamily="34" charset="0"/>
              </a:rPr>
              <a:t> MBA – (</a:t>
            </a:r>
            <a:r>
              <a:rPr kumimoji="0" lang="en-US" sz="1200" b="1" i="0" u="none" strike="noStrike" kern="1200" cap="none" spc="0" normalizeH="0" dirty="0" err="1">
                <a:ln>
                  <a:noFill/>
                </a:ln>
                <a:solidFill>
                  <a:schemeClr val="tx1"/>
                </a:solidFill>
                <a:effectLst/>
                <a:uLnTx/>
                <a:uFillTx/>
                <a:latin typeface="Tahoma" pitchFamily="34" charset="0"/>
                <a:ea typeface="Tahoma" pitchFamily="34" charset="0"/>
                <a:cs typeface="Tahoma" pitchFamily="34" charset="0"/>
              </a:rPr>
              <a:t>Int</a:t>
            </a:r>
            <a:r>
              <a:rPr kumimoji="0" lang="en-US" sz="1200" b="1" i="0" u="none" strike="noStrike" kern="1200" cap="none" spc="0" normalizeH="0" dirty="0">
                <a:ln>
                  <a:noFill/>
                </a:ln>
                <a:solidFill>
                  <a:schemeClr val="tx1"/>
                </a:solidFill>
                <a:effectLst/>
                <a:uLnTx/>
                <a:uFillTx/>
                <a:latin typeface="Tahoma" pitchFamily="34" charset="0"/>
                <a:ea typeface="Tahoma" pitchFamily="34" charset="0"/>
                <a:cs typeface="Tahoma" pitchFamily="34" charset="0"/>
              </a:rPr>
              <a:t> Biz/Econ)</a:t>
            </a:r>
          </a:p>
          <a:p>
            <a:pPr>
              <a:lnSpc>
                <a:spcPct val="90000"/>
              </a:lnSpc>
              <a:spcBef>
                <a:spcPct val="0"/>
              </a:spcBef>
              <a:buFont typeface="Arial" pitchFamily="34" charset="0"/>
              <a:buChar char="•"/>
            </a:pPr>
            <a:endParaRPr lang="en-US" sz="1200" b="1" noProof="0" dirty="0">
              <a:latin typeface="Tahoma" pitchFamily="34" charset="0"/>
              <a:ea typeface="Tahoma" pitchFamily="34" charset="0"/>
              <a:cs typeface="Tahoma" pitchFamily="34" charset="0"/>
            </a:endParaRPr>
          </a:p>
          <a:p>
            <a:pPr>
              <a:lnSpc>
                <a:spcPct val="90000"/>
              </a:lnSpc>
              <a:spcBef>
                <a:spcPct val="0"/>
              </a:spcBef>
              <a:buFont typeface="Arial" pitchFamily="34" charset="0"/>
              <a:buChar char="•"/>
            </a:pPr>
            <a:r>
              <a:rPr lang="en-US" sz="1200" b="1" dirty="0">
                <a:latin typeface="Tahoma" pitchFamily="34" charset="0"/>
                <a:ea typeface="Tahoma" pitchFamily="34" charset="0"/>
                <a:cs typeface="Tahoma" pitchFamily="34" charset="0"/>
              </a:rPr>
              <a:t>  5 Professional Certificates</a:t>
            </a:r>
          </a:p>
          <a:p>
            <a:pPr lvl="1">
              <a:lnSpc>
                <a:spcPct val="90000"/>
              </a:lnSpc>
              <a:spcBef>
                <a:spcPct val="0"/>
              </a:spcBef>
              <a:buFont typeface="Arial" pitchFamily="34" charset="0"/>
              <a:buChar char="•"/>
            </a:pPr>
            <a:r>
              <a:rPr lang="en-US" sz="1200" b="1" baseline="0" noProof="0" dirty="0">
                <a:latin typeface="Tahoma" pitchFamily="34" charset="0"/>
                <a:ea typeface="Tahoma" pitchFamily="34" charset="0"/>
                <a:cs typeface="Tahoma" pitchFamily="34" charset="0"/>
              </a:rPr>
              <a:t> 2 in Security</a:t>
            </a:r>
            <a:r>
              <a:rPr lang="en-US" sz="1200" b="1" noProof="0" dirty="0">
                <a:latin typeface="Tahoma" pitchFamily="34" charset="0"/>
                <a:ea typeface="Tahoma" pitchFamily="34" charset="0"/>
                <a:cs typeface="Tahoma" pitchFamily="34" charset="0"/>
              </a:rPr>
              <a:t> (Server/Network)</a:t>
            </a:r>
          </a:p>
          <a:p>
            <a:pPr lvl="1">
              <a:lnSpc>
                <a:spcPct val="90000"/>
              </a:lnSpc>
              <a:spcBef>
                <a:spcPct val="0"/>
              </a:spcBef>
              <a:buFont typeface="Arial" pitchFamily="34" charset="0"/>
              <a:buChar char="•"/>
            </a:pPr>
            <a:r>
              <a:rPr lang="en-US" sz="1200" b="1" noProof="0" dirty="0">
                <a:latin typeface="Tahoma" pitchFamily="34" charset="0"/>
                <a:ea typeface="Tahoma" pitchFamily="34" charset="0"/>
                <a:cs typeface="Tahoma" pitchFamily="34" charset="0"/>
              </a:rPr>
              <a:t> 1 Data Science / Machine Learning</a:t>
            </a:r>
          </a:p>
          <a:p>
            <a:pPr lvl="1">
              <a:lnSpc>
                <a:spcPct val="90000"/>
              </a:lnSpc>
              <a:spcBef>
                <a:spcPct val="0"/>
              </a:spcBef>
              <a:buFont typeface="Arial" pitchFamily="34" charset="0"/>
              <a:buChar char="•"/>
            </a:pPr>
            <a:r>
              <a:rPr lang="en-US" sz="1200" b="1" noProof="0" dirty="0">
                <a:latin typeface="Tahoma" pitchFamily="34" charset="0"/>
                <a:ea typeface="Tahoma" pitchFamily="34" charset="0"/>
                <a:cs typeface="Tahoma" pitchFamily="34" charset="0"/>
              </a:rPr>
              <a:t> 1 Artificial Intelligence</a:t>
            </a:r>
          </a:p>
          <a:p>
            <a:pPr lvl="1">
              <a:lnSpc>
                <a:spcPct val="90000"/>
              </a:lnSpc>
              <a:spcBef>
                <a:spcPct val="0"/>
              </a:spcBef>
              <a:buFont typeface="Arial" pitchFamily="34" charset="0"/>
              <a:buChar char="•"/>
            </a:pPr>
            <a:r>
              <a:rPr lang="en-US" sz="1200" b="1" baseline="0" dirty="0">
                <a:latin typeface="Tahoma" pitchFamily="34" charset="0"/>
                <a:ea typeface="Tahoma" pitchFamily="34" charset="0"/>
                <a:cs typeface="Tahoma" pitchFamily="34" charset="0"/>
              </a:rPr>
              <a:t> 1 Quantum Computing </a:t>
            </a:r>
            <a:endParaRPr lang="en-US" sz="1200" b="1" baseline="0" noProof="0" dirty="0">
              <a:latin typeface="Tahoma" pitchFamily="34" charset="0"/>
              <a:ea typeface="Tahoma" pitchFamily="34" charset="0"/>
              <a:cs typeface="Tahoma" pitchFamily="34" charset="0"/>
            </a:endParaRPr>
          </a:p>
        </p:txBody>
      </p:sp>
      <p:sp>
        <p:nvSpPr>
          <p:cNvPr id="20" name="Oval 19"/>
          <p:cNvSpPr/>
          <p:nvPr/>
        </p:nvSpPr>
        <p:spPr>
          <a:xfrm>
            <a:off x="2840075" y="2512829"/>
            <a:ext cx="2320260" cy="76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latin typeface="Tahoma" pitchFamily="34" charset="0"/>
                <a:ea typeface="Tahoma" pitchFamily="34" charset="0"/>
                <a:cs typeface="Tahoma" pitchFamily="34" charset="0"/>
              </a:rPr>
              <a:t>Philosopher</a:t>
            </a:r>
          </a:p>
        </p:txBody>
      </p:sp>
      <p:sp>
        <p:nvSpPr>
          <p:cNvPr id="21" name="Title 2"/>
          <p:cNvSpPr txBox="1">
            <a:spLocks/>
          </p:cNvSpPr>
          <p:nvPr/>
        </p:nvSpPr>
        <p:spPr>
          <a:xfrm>
            <a:off x="3440222" y="3304922"/>
            <a:ext cx="2726660" cy="363312"/>
          </a:xfrm>
          <a:prstGeom prst="rect">
            <a:avLst/>
          </a:prstGeom>
        </p:spPr>
        <p:txBody>
          <a:bodyPr vert="horz" lIns="91440" tIns="45720" rIns="91440" bIns="45720" rtlCol="0" anchor="t" anchorCtr="0">
            <a:normAutofit fontScale="47500" lnSpcReduction="20000"/>
          </a:bodyPr>
          <a:lstStyle/>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lang="en-US" sz="2300" b="1" dirty="0">
                <a:latin typeface="Tahoma" pitchFamily="34" charset="0"/>
                <a:ea typeface="Tahoma" pitchFamily="34" charset="0"/>
                <a:cs typeface="Tahoma" pitchFamily="34" charset="0"/>
              </a:rPr>
              <a:t> Passion decades long</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r>
              <a:rPr kumimoji="0" lang="en-US" sz="2300" b="1" i="0" u="none" strike="noStrike" kern="1200" cap="none" spc="0" normalizeH="0" noProof="0" dirty="0">
                <a:ln>
                  <a:noFill/>
                </a:ln>
                <a:solidFill>
                  <a:schemeClr val="tx1"/>
                </a:solidFill>
                <a:effectLst/>
                <a:uLnTx/>
                <a:uFillTx/>
                <a:latin typeface="Tahoma" pitchFamily="34" charset="0"/>
                <a:ea typeface="Tahoma" pitchFamily="34" charset="0"/>
                <a:cs typeface="Tahoma" pitchFamily="34" charset="0"/>
              </a:rPr>
              <a:t> Dozen+ formal courses</a:t>
            </a:r>
          </a:p>
          <a:p>
            <a:pPr marL="0" marR="0" lvl="0" indent="0" algn="l" defTabSz="914400" rtl="0" eaLnBrk="1" fontAlgn="auto" latinLnBrk="0" hangingPunct="1">
              <a:lnSpc>
                <a:spcPct val="90000"/>
              </a:lnSpc>
              <a:spcBef>
                <a:spcPct val="0"/>
              </a:spcBef>
              <a:spcAft>
                <a:spcPts val="0"/>
              </a:spcAft>
              <a:buClrTx/>
              <a:buSzTx/>
              <a:buFont typeface="Arial" pitchFamily="34" charset="0"/>
              <a:buChar char="•"/>
              <a:tabLst/>
              <a:defRPr/>
            </a:pPr>
            <a:endParaRPr kumimoji="0" lang="en-US" sz="1200" b="1" i="0" u="none" strike="noStrike" kern="1200" cap="none" spc="0" normalizeH="0" baseline="0" noProof="0" dirty="0">
              <a:ln>
                <a:noFill/>
              </a:ln>
              <a:solidFill>
                <a:schemeClr val="tx1"/>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307729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Retrospective (Graph Databases)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50</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2"/>
            <a:ext cx="9459405" cy="4452960"/>
          </a:xfrm>
        </p:spPr>
        <p:txBody>
          <a:bodyPr/>
          <a:lstStyle/>
          <a:p>
            <a:r>
              <a:rPr lang="en-US" b="1" dirty="0">
                <a:solidFill>
                  <a:srgbClr val="000000"/>
                </a:solidFill>
              </a:rPr>
              <a:t>Questions:</a:t>
            </a:r>
            <a:endParaRPr lang="en-US" sz="800" b="1" dirty="0">
              <a:solidFill>
                <a:srgbClr val="000000"/>
              </a:solidFill>
            </a:endParaRPr>
          </a:p>
          <a:p>
            <a:pPr>
              <a:buFont typeface="Wingdings" pitchFamily="2" charset="2"/>
              <a:buChar char="q"/>
            </a:pPr>
            <a:r>
              <a:rPr lang="en-US" dirty="0">
                <a:latin typeface="Arial" pitchFamily="34" charset="0"/>
                <a:cs typeface="Arial" pitchFamily="34" charset="0"/>
              </a:rPr>
              <a:t>  How many now feel they better understand the value of capturing </a:t>
            </a:r>
            <a:r>
              <a:rPr lang="en-US" i="1" dirty="0">
                <a:latin typeface="Arial" pitchFamily="34" charset="0"/>
                <a:cs typeface="Arial" pitchFamily="34" charset="0"/>
              </a:rPr>
              <a:t>relationships</a:t>
            </a:r>
            <a:r>
              <a:rPr lang="en-US" dirty="0">
                <a:latin typeface="Arial" pitchFamily="34" charset="0"/>
                <a:cs typeface="Arial" pitchFamily="34" charset="0"/>
              </a:rPr>
              <a:t> between data as </a:t>
            </a:r>
            <a:r>
              <a:rPr lang="en-US" i="1" dirty="0">
                <a:latin typeface="Arial" pitchFamily="34" charset="0"/>
                <a:cs typeface="Arial" pitchFamily="34" charset="0"/>
              </a:rPr>
              <a:t>vital information</a:t>
            </a:r>
            <a:r>
              <a:rPr lang="en-US" dirty="0">
                <a:latin typeface="Arial" pitchFamily="34" charset="0"/>
                <a:cs typeface="Arial" pitchFamily="34" charset="0"/>
              </a:rPr>
              <a:t>?</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understand the concept of a many-to-many relationship, and the utility of being able to analyze the interconnectedness of data efficiently?</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understand that graph technology gets augmented as it gets further connected to other related graphs?</a:t>
            </a: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4A10-B2EE-46D9-B29B-568264B442F4}"/>
              </a:ext>
            </a:extLst>
          </p:cNvPr>
          <p:cNvSpPr>
            <a:spLocks noGrp="1"/>
          </p:cNvSpPr>
          <p:nvPr>
            <p:ph type="title"/>
          </p:nvPr>
        </p:nvSpPr>
        <p:spPr/>
        <p:txBody>
          <a:bodyPr/>
          <a:lstStyle/>
          <a:p>
            <a:r>
              <a:rPr lang="en-US"/>
              <a:t>Quantum Computing</a:t>
            </a:r>
          </a:p>
        </p:txBody>
      </p:sp>
      <p:sp>
        <p:nvSpPr>
          <p:cNvPr id="4" name="Slide Number Placeholder 3">
            <a:extLst>
              <a:ext uri="{FF2B5EF4-FFF2-40B4-BE49-F238E27FC236}">
                <a16:creationId xmlns:a16="http://schemas.microsoft.com/office/drawing/2014/main" id="{BF875987-5D9E-4DE7-8277-8123F6033309}"/>
              </a:ext>
            </a:extLst>
          </p:cNvPr>
          <p:cNvSpPr>
            <a:spLocks noGrp="1"/>
          </p:cNvSpPr>
          <p:nvPr>
            <p:ph type="sldNum" sz="quarter" idx="12"/>
          </p:nvPr>
        </p:nvSpPr>
        <p:spPr/>
        <p:txBody>
          <a:bodyPr/>
          <a:lstStyle/>
          <a:p>
            <a:fld id="{3310D8EA-3107-4873-B9AB-DD7D3E79053A}" type="slidenum">
              <a:rPr lang="en-US" smtClean="0">
                <a:solidFill>
                  <a:schemeClr val="bg1"/>
                </a:solidFill>
              </a:rPr>
              <a:pPr/>
              <a:t>51</a:t>
            </a:fld>
            <a:endParaRPr lang="en-US">
              <a:solidFill>
                <a:schemeClr val="bg1"/>
              </a:solidFill>
            </a:endParaRPr>
          </a:p>
        </p:txBody>
      </p:sp>
      <p:pic>
        <p:nvPicPr>
          <p:cNvPr id="10" name="Picture 9">
            <a:extLst>
              <a:ext uri="{FF2B5EF4-FFF2-40B4-BE49-F238E27FC236}">
                <a16:creationId xmlns:a16="http://schemas.microsoft.com/office/drawing/2014/main" id="{CA3E425B-2B7D-FC4A-8A73-B034DF39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686" y="1126236"/>
            <a:ext cx="6915150" cy="5532120"/>
          </a:xfrm>
          <a:prstGeom prst="rect">
            <a:avLst/>
          </a:prstGeom>
        </p:spPr>
      </p:pic>
      <p:sp>
        <p:nvSpPr>
          <p:cNvPr id="11" name="Footer Placeholder 2">
            <a:extLst>
              <a:ext uri="{FF2B5EF4-FFF2-40B4-BE49-F238E27FC236}">
                <a16:creationId xmlns:a16="http://schemas.microsoft.com/office/drawing/2014/main" id="{F735D248-5E42-624E-BB1F-4C2E1FC6DC81}"/>
              </a:ext>
            </a:extLst>
          </p:cNvPr>
          <p:cNvSpPr>
            <a:spLocks noGrp="1"/>
          </p:cNvSpPr>
          <p:nvPr>
            <p:ph type="ftr" sz="quarter" idx="11"/>
          </p:nvPr>
        </p:nvSpPr>
        <p:spPr>
          <a:xfrm>
            <a:off x="5295900" y="6486982"/>
            <a:ext cx="5924549" cy="365125"/>
          </a:xfrm>
        </p:spPr>
        <p:txBody>
          <a:bodyPr/>
          <a:lstStyle/>
          <a:p>
            <a:r>
              <a:rPr lang="en-US"/>
              <a:t>Confidential property of Optum. Do not distribute or reproduce without express permission from Optum.</a:t>
            </a:r>
          </a:p>
        </p:txBody>
      </p:sp>
      <p:sp>
        <p:nvSpPr>
          <p:cNvPr id="12" name="Rectangle 11">
            <a:extLst>
              <a:ext uri="{FF2B5EF4-FFF2-40B4-BE49-F238E27FC236}">
                <a16:creationId xmlns:a16="http://schemas.microsoft.com/office/drawing/2014/main" id="{CB3B7547-1E0C-624C-8C1A-A79EFC99490E}"/>
              </a:ext>
            </a:extLst>
          </p:cNvPr>
          <p:cNvSpPr/>
          <p:nvPr/>
        </p:nvSpPr>
        <p:spPr>
          <a:xfrm>
            <a:off x="0" y="-1"/>
            <a:ext cx="4267200" cy="68521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itle 1">
            <a:extLst>
              <a:ext uri="{FF2B5EF4-FFF2-40B4-BE49-F238E27FC236}">
                <a16:creationId xmlns:a16="http://schemas.microsoft.com/office/drawing/2014/main" id="{3C5744AA-EB37-D545-A223-BE79F3D1BBF5}"/>
              </a:ext>
            </a:extLst>
          </p:cNvPr>
          <p:cNvSpPr txBox="1">
            <a:spLocks/>
          </p:cNvSpPr>
          <p:nvPr/>
        </p:nvSpPr>
        <p:spPr bwMode="gray">
          <a:xfrm>
            <a:off x="630707" y="537029"/>
            <a:ext cx="8132885" cy="107405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4800" b="1" dirty="0">
                <a:solidFill>
                  <a:schemeClr val="bg1"/>
                </a:solidFill>
              </a:rPr>
              <a:t>Quantum </a:t>
            </a:r>
            <a:br>
              <a:rPr lang="en-US" sz="4800" b="1" dirty="0">
                <a:solidFill>
                  <a:schemeClr val="bg1"/>
                </a:solidFill>
              </a:rPr>
            </a:br>
            <a:r>
              <a:rPr lang="en-US" sz="4800" b="1" dirty="0">
                <a:solidFill>
                  <a:schemeClr val="bg1"/>
                </a:solidFill>
              </a:rPr>
              <a:t>Computing</a:t>
            </a:r>
          </a:p>
        </p:txBody>
      </p:sp>
      <p:sp>
        <p:nvSpPr>
          <p:cNvPr id="8" name="Title 1">
            <a:extLst>
              <a:ext uri="{FF2B5EF4-FFF2-40B4-BE49-F238E27FC236}">
                <a16:creationId xmlns:a16="http://schemas.microsoft.com/office/drawing/2014/main" id="{1525B8F3-2252-5441-A938-C188566D161D}"/>
              </a:ext>
            </a:extLst>
          </p:cNvPr>
          <p:cNvSpPr txBox="1">
            <a:spLocks/>
          </p:cNvSpPr>
          <p:nvPr/>
        </p:nvSpPr>
        <p:spPr bwMode="gray">
          <a:xfrm>
            <a:off x="176213" y="2474574"/>
            <a:ext cx="3914774" cy="351404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pPr algn="ctr"/>
            <a:r>
              <a:rPr lang="en-US" sz="2800" b="1" dirty="0">
                <a:solidFill>
                  <a:schemeClr val="bg1"/>
                </a:solidFill>
              </a:rPr>
              <a:t>If you think you understand quantum mechanics, you don’t understand quantum mechanics</a:t>
            </a:r>
          </a:p>
          <a:p>
            <a:pPr algn="ctr"/>
            <a:endParaRPr lang="en-US" sz="2800" b="1" dirty="0">
              <a:solidFill>
                <a:schemeClr val="bg1"/>
              </a:solidFill>
            </a:endParaRPr>
          </a:p>
          <a:p>
            <a:pPr algn="ctr"/>
            <a:endParaRPr lang="en-US" sz="2800" b="1" dirty="0">
              <a:solidFill>
                <a:schemeClr val="bg1"/>
              </a:solidFill>
            </a:endParaRPr>
          </a:p>
          <a:p>
            <a:pPr algn="ctr"/>
            <a:r>
              <a:rPr lang="en-US" sz="2800" b="1" dirty="0">
                <a:solidFill>
                  <a:schemeClr val="bg1"/>
                </a:solidFill>
              </a:rPr>
              <a:t>- Richard Feynman</a:t>
            </a:r>
          </a:p>
        </p:txBody>
      </p:sp>
    </p:spTree>
    <p:custDataLst>
      <p:tags r:id="rId1"/>
    </p:custDataLst>
    <p:extLst>
      <p:ext uri="{BB962C8B-B14F-4D97-AF65-F5344CB8AC3E}">
        <p14:creationId xmlns:p14="http://schemas.microsoft.com/office/powerpoint/2010/main" val="4248738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2BEB-7D88-4AEE-92B4-FCE891325536}"/>
              </a:ext>
            </a:extLst>
          </p:cNvPr>
          <p:cNvSpPr>
            <a:spLocks noGrp="1"/>
          </p:cNvSpPr>
          <p:nvPr>
            <p:ph type="title"/>
          </p:nvPr>
        </p:nvSpPr>
        <p:spPr/>
        <p:txBody>
          <a:bodyPr/>
          <a:lstStyle/>
          <a:p>
            <a:r>
              <a:rPr lang="en-US" dirty="0"/>
              <a:t>Quantum Computing</a:t>
            </a:r>
          </a:p>
        </p:txBody>
      </p:sp>
      <p:sp>
        <p:nvSpPr>
          <p:cNvPr id="3" name="Content Placeholder 2">
            <a:extLst>
              <a:ext uri="{FF2B5EF4-FFF2-40B4-BE49-F238E27FC236}">
                <a16:creationId xmlns:a16="http://schemas.microsoft.com/office/drawing/2014/main" id="{457A9F0B-B6EE-4C38-8B0D-55A4EA91ACF9}"/>
              </a:ext>
            </a:extLst>
          </p:cNvPr>
          <p:cNvSpPr>
            <a:spLocks noGrp="1"/>
          </p:cNvSpPr>
          <p:nvPr>
            <p:ph idx="1"/>
          </p:nvPr>
        </p:nvSpPr>
        <p:spPr>
          <a:xfrm>
            <a:off x="725865" y="1778490"/>
            <a:ext cx="11208470" cy="4348933"/>
          </a:xfrm>
        </p:spPr>
        <p:txBody>
          <a:bodyPr/>
          <a:lstStyle/>
          <a:p>
            <a:pPr>
              <a:buNone/>
            </a:pPr>
            <a:r>
              <a:rPr lang="en-US" sz="2400" dirty="0"/>
              <a:t>The </a:t>
            </a:r>
            <a:r>
              <a:rPr lang="en-US" sz="2400" b="1" dirty="0">
                <a:solidFill>
                  <a:srgbClr val="FF0000"/>
                </a:solidFill>
              </a:rPr>
              <a:t>essence</a:t>
            </a:r>
            <a:r>
              <a:rPr lang="en-US" sz="2400" dirty="0"/>
              <a:t> of Quantum Computing is the creation of a computational system that uses </a:t>
            </a:r>
            <a:r>
              <a:rPr lang="en-US" sz="2400" b="1" dirty="0"/>
              <a:t>quantum mechanics </a:t>
            </a:r>
            <a:r>
              <a:rPr lang="en-US" sz="2400" dirty="0"/>
              <a:t>instead of </a:t>
            </a:r>
            <a:r>
              <a:rPr lang="en-US" sz="2400" b="1" dirty="0"/>
              <a:t>binary logic </a:t>
            </a:r>
            <a:r>
              <a:rPr lang="en-US" sz="2400" dirty="0"/>
              <a:t>to manifest it's underlying computational circuitry. Binary theory (</a:t>
            </a:r>
            <a:r>
              <a:rPr lang="en-US" sz="2400" b="1" dirty="0"/>
              <a:t>Bit</a:t>
            </a:r>
            <a:r>
              <a:rPr lang="en-US" sz="2400" dirty="0"/>
              <a:t>) only uses values of </a:t>
            </a:r>
            <a:r>
              <a:rPr lang="en-US" sz="2400" b="1" dirty="0"/>
              <a:t>ones or zeros </a:t>
            </a:r>
            <a:r>
              <a:rPr lang="en-US" sz="2400" dirty="0"/>
              <a:t>in it's implementation, whereas Quantum theory (</a:t>
            </a:r>
            <a:r>
              <a:rPr lang="en-US" sz="2400" b="1" dirty="0" err="1"/>
              <a:t>QuBit</a:t>
            </a:r>
            <a:r>
              <a:rPr lang="en-US" sz="2400" dirty="0"/>
              <a:t>) uses values of </a:t>
            </a:r>
            <a:r>
              <a:rPr lang="en-US" sz="2400" b="1" dirty="0"/>
              <a:t>ones, zeros and everything in between</a:t>
            </a:r>
            <a:r>
              <a:rPr lang="en-US" sz="2400" dirty="0"/>
              <a:t>. This fundamental difference </a:t>
            </a:r>
            <a:r>
              <a:rPr lang="en-US" sz="2400" dirty="0">
                <a:solidFill>
                  <a:srgbClr val="FF0000"/>
                </a:solidFill>
              </a:rPr>
              <a:t>appears promising </a:t>
            </a:r>
            <a:r>
              <a:rPr lang="en-US" sz="2400" dirty="0"/>
              <a:t>when addressing the following types of difficult problems:</a:t>
            </a:r>
          </a:p>
          <a:p>
            <a:pPr>
              <a:buNone/>
            </a:pPr>
            <a:endParaRPr lang="en-US" sz="800" dirty="0"/>
          </a:p>
          <a:p>
            <a:pPr marL="457200" indent="-457200">
              <a:buFont typeface="+mj-lt"/>
              <a:buAutoNum type="arabicPeriod"/>
            </a:pPr>
            <a:r>
              <a:rPr lang="en-US" sz="2400" dirty="0"/>
              <a:t>Computationally Hard Problems (for classical computers)</a:t>
            </a:r>
          </a:p>
          <a:p>
            <a:pPr marL="457200" indent="-457200">
              <a:buFont typeface="+mj-lt"/>
              <a:buAutoNum type="arabicPeriod"/>
            </a:pPr>
            <a:r>
              <a:rPr lang="en-US" sz="2400" dirty="0"/>
              <a:t>Quantum Parallelism (2^n Operations at the same time)</a:t>
            </a:r>
          </a:p>
          <a:p>
            <a:pPr marL="457200" indent="-457200">
              <a:buFont typeface="+mj-lt"/>
              <a:buAutoNum type="arabicPeriod"/>
            </a:pPr>
            <a:r>
              <a:rPr lang="en-US" sz="2400" dirty="0"/>
              <a:t>Quantum Simulators (elementary particle physics)</a:t>
            </a:r>
          </a:p>
        </p:txBody>
      </p:sp>
      <p:sp>
        <p:nvSpPr>
          <p:cNvPr id="4" name="Footer Placeholder 3">
            <a:extLst>
              <a:ext uri="{FF2B5EF4-FFF2-40B4-BE49-F238E27FC236}">
                <a16:creationId xmlns:a16="http://schemas.microsoft.com/office/drawing/2014/main" id="{B5879EB4-2ABB-484D-87D0-40F6899F103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54A6CDF-9BE3-4158-993A-67CEBDED1D75}"/>
              </a:ext>
            </a:extLst>
          </p:cNvPr>
          <p:cNvSpPr>
            <a:spLocks noGrp="1"/>
          </p:cNvSpPr>
          <p:nvPr>
            <p:ph type="sldNum" sz="quarter" idx="12"/>
          </p:nvPr>
        </p:nvSpPr>
        <p:spPr/>
        <p:txBody>
          <a:bodyPr/>
          <a:lstStyle/>
          <a:p>
            <a:fld id="{3310D8EA-3107-4873-B9AB-DD7D3E79053A}" type="slidenum">
              <a:rPr lang="en-US" smtClean="0"/>
              <a:pPr/>
              <a:t>52</a:t>
            </a:fld>
            <a:endParaRPr lang="en-US"/>
          </a:p>
        </p:txBody>
      </p:sp>
      <p:sp>
        <p:nvSpPr>
          <p:cNvPr id="6"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p:txBody>
          <a:bodyPr/>
          <a:lstStyle/>
          <a:p>
            <a:r>
              <a:rPr lang="en-US" dirty="0"/>
              <a:t>What is Quantum Computing?</a:t>
            </a:r>
          </a:p>
        </p:txBody>
      </p:sp>
    </p:spTree>
    <p:custDataLst>
      <p:tags r:id="rId1"/>
    </p:custDataLst>
    <p:extLst>
      <p:ext uri="{BB962C8B-B14F-4D97-AF65-F5344CB8AC3E}">
        <p14:creationId xmlns:p14="http://schemas.microsoft.com/office/powerpoint/2010/main" val="3074444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OTLSHAPE_M_1023f9cf8e724de58abd660090ffda98_Connector1"/>
          <p:cNvCxnSpPr>
            <a:cxnSpLocks/>
            <a:stCxn id="120" idx="2"/>
            <a:endCxn id="122" idx="0"/>
          </p:cNvCxnSpPr>
          <p:nvPr>
            <p:custDataLst>
              <p:tags r:id="rId2"/>
            </p:custDataLst>
          </p:nvPr>
        </p:nvCxnSpPr>
        <p:spPr>
          <a:xfrm>
            <a:off x="8963254" y="4332944"/>
            <a:ext cx="4610" cy="735612"/>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M_ec5e68d2461e44b1a67a2fae5dcbaa0f_Connector4"/>
          <p:cNvCxnSpPr>
            <a:cxnSpLocks/>
            <a:stCxn id="108" idx="2"/>
          </p:cNvCxnSpPr>
          <p:nvPr>
            <p:custDataLst>
              <p:tags r:id="rId3"/>
            </p:custDataLst>
          </p:nvPr>
        </p:nvCxnSpPr>
        <p:spPr>
          <a:xfrm flipH="1">
            <a:off x="6787962" y="4304872"/>
            <a:ext cx="8636" cy="1118398"/>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OTLSHAPE_M_e1c7cf84c58947e29d39b8ae60f45498_Connector2"/>
          <p:cNvCxnSpPr>
            <a:cxnSpLocks/>
          </p:cNvCxnSpPr>
          <p:nvPr>
            <p:custDataLst>
              <p:tags r:id="rId4"/>
            </p:custDataLst>
          </p:nvPr>
        </p:nvCxnSpPr>
        <p:spPr>
          <a:xfrm>
            <a:off x="4273071" y="3635080"/>
            <a:ext cx="0" cy="1522376"/>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OTLSHAPE_M_ec5e68d2461e44b1a67a2fae5dcbaa0f_Connector4"/>
          <p:cNvCxnSpPr>
            <a:cxnSpLocks/>
            <a:endCxn id="98" idx="0"/>
          </p:cNvCxnSpPr>
          <p:nvPr>
            <p:custDataLst>
              <p:tags r:id="rId5"/>
            </p:custDataLst>
          </p:nvPr>
        </p:nvCxnSpPr>
        <p:spPr>
          <a:xfrm>
            <a:off x="2720694" y="4304872"/>
            <a:ext cx="0" cy="763684"/>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3" name="OTLSHAPE_TB_00000000000000000000000000000000_ElapsedTime" hidden="1"/>
          <p:cNvSpPr/>
          <p:nvPr>
            <p:custDataLst>
              <p:tags r:id="rId6"/>
            </p:custDataLst>
          </p:nvPr>
        </p:nvSpPr>
        <p:spPr>
          <a:xfrm>
            <a:off x="152400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7"/>
            </p:custDataLst>
          </p:nvPr>
        </p:nvSpPr>
        <p:spPr>
          <a:xfrm>
            <a:off x="2211083"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8"/>
            </p:custDataLst>
          </p:nvPr>
        </p:nvSpPr>
        <p:spPr>
          <a:xfrm>
            <a:off x="2265512"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2" name="Title 1"/>
          <p:cNvSpPr>
            <a:spLocks noGrp="1"/>
          </p:cNvSpPr>
          <p:nvPr>
            <p:ph type="title"/>
          </p:nvPr>
        </p:nvSpPr>
        <p:spPr>
          <a:xfrm>
            <a:off x="495299" y="-10510"/>
            <a:ext cx="9441011" cy="1074058"/>
          </a:xfrm>
        </p:spPr>
        <p:txBody>
          <a:bodyPr>
            <a:normAutofit/>
          </a:bodyPr>
          <a:lstStyle/>
          <a:p>
            <a:r>
              <a:rPr lang="en-US" sz="2000" dirty="0"/>
              <a:t>“Select” Computing History (</a:t>
            </a:r>
            <a:r>
              <a:rPr lang="en-US" sz="2000" b="1" dirty="0"/>
              <a:t>Binary</a:t>
            </a:r>
            <a:r>
              <a:rPr lang="en-US" sz="2000" dirty="0"/>
              <a:t> [</a:t>
            </a:r>
            <a:r>
              <a:rPr lang="en-US" sz="2000" dirty="0">
                <a:solidFill>
                  <a:srgbClr val="DF8016"/>
                </a:solidFill>
              </a:rPr>
              <a:t>240+</a:t>
            </a:r>
            <a:r>
              <a:rPr lang="en-US" sz="2000" dirty="0"/>
              <a:t> </a:t>
            </a:r>
            <a:r>
              <a:rPr lang="en-US" sz="2000" dirty="0" err="1"/>
              <a:t>yrs</a:t>
            </a:r>
            <a:r>
              <a:rPr lang="en-US" sz="2000" dirty="0"/>
              <a:t>] vs </a:t>
            </a:r>
            <a:r>
              <a:rPr lang="en-US" sz="2000" b="1" dirty="0"/>
              <a:t>Quantum</a:t>
            </a:r>
            <a:r>
              <a:rPr lang="en-US" sz="2000" dirty="0"/>
              <a:t> [</a:t>
            </a:r>
            <a:r>
              <a:rPr lang="en-US" sz="2000" dirty="0">
                <a:solidFill>
                  <a:srgbClr val="DF8016"/>
                </a:solidFill>
              </a:rPr>
              <a:t>60+</a:t>
            </a:r>
            <a:r>
              <a:rPr lang="en-US" sz="2000" dirty="0"/>
              <a:t> </a:t>
            </a:r>
            <a:r>
              <a:rPr lang="en-US" sz="2000" dirty="0" err="1"/>
              <a:t>yrs</a:t>
            </a:r>
            <a:r>
              <a:rPr lang="en-US" sz="2000" dirty="0"/>
              <a:t>])</a:t>
            </a:r>
          </a:p>
        </p:txBody>
      </p:sp>
      <p:sp>
        <p:nvSpPr>
          <p:cNvPr id="1864" name="OTLSHAPE_TB_00000000000000000000000000000000_ElapsedTimeExtension"/>
          <p:cNvSpPr/>
          <p:nvPr>
            <p:custDataLst>
              <p:tags r:id="rId9"/>
            </p:custDataLst>
          </p:nvPr>
        </p:nvSpPr>
        <p:spPr>
          <a:xfrm>
            <a:off x="888775" y="1043894"/>
            <a:ext cx="0" cy="2026228"/>
          </a:xfrm>
          <a:prstGeom prst="rect">
            <a:avLst/>
          </a:prstGeom>
          <a:gradFill flip="none" rotWithShape="1">
            <a:gsLst>
              <a:gs pos="100000">
                <a:srgbClr val="D2CCCA">
                  <a:alpha val="30196"/>
                </a:srgbClr>
              </a:gs>
              <a:gs pos="0">
                <a:srgbClr val="D2CCCA">
                  <a:alpha val="0"/>
                </a:srgbClr>
              </a:gs>
            </a:gsLst>
            <a:lin ang="5400000" scaled="1"/>
            <a:tileRect/>
          </a:gra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0" name="OTLSHAPE_TB_00000000000000000000000000000000_LeftEndCaps"/>
          <p:cNvSpPr txBox="1"/>
          <p:nvPr>
            <p:custDataLst>
              <p:tags r:id="rId10"/>
            </p:custDataLst>
          </p:nvPr>
        </p:nvSpPr>
        <p:spPr>
          <a:xfrm>
            <a:off x="210207" y="2255944"/>
            <a:ext cx="518284" cy="215444"/>
          </a:xfrm>
          <a:prstGeom prst="rect">
            <a:avLst/>
          </a:prstGeom>
          <a:noFill/>
        </p:spPr>
        <p:txBody>
          <a:bodyPr vert="horz" wrap="none" lIns="0" tIns="0" rIns="0" bIns="0" rtlCol="0" anchor="ctr" anchorCtr="0">
            <a:spAutoFit/>
          </a:bodyPr>
          <a:lstStyle/>
          <a:p>
            <a:pPr algn="ctr"/>
            <a:r>
              <a:rPr lang="en-US" sz="1400" b="1" spc="-26">
                <a:solidFill>
                  <a:schemeClr val="dk2"/>
                </a:solidFill>
              </a:rPr>
              <a:t>1700</a:t>
            </a:r>
          </a:p>
        </p:txBody>
      </p:sp>
      <p:sp>
        <p:nvSpPr>
          <p:cNvPr id="1861" name="OTLSHAPE_TB_00000000000000000000000000000000_RightEndCaps"/>
          <p:cNvSpPr txBox="1"/>
          <p:nvPr>
            <p:custDataLst>
              <p:tags r:id="rId11"/>
            </p:custDataLst>
          </p:nvPr>
        </p:nvSpPr>
        <p:spPr>
          <a:xfrm>
            <a:off x="11579191" y="2242430"/>
            <a:ext cx="384208" cy="215444"/>
          </a:xfrm>
          <a:prstGeom prst="rect">
            <a:avLst/>
          </a:prstGeom>
          <a:noFill/>
        </p:spPr>
        <p:txBody>
          <a:bodyPr vert="horz" wrap="none" lIns="0" tIns="0" rIns="0" bIns="0" rtlCol="0" anchor="ctr" anchorCtr="0">
            <a:spAutoFit/>
          </a:bodyPr>
          <a:lstStyle/>
          <a:p>
            <a:pPr algn="ctr"/>
            <a:r>
              <a:rPr lang="en-US" sz="1400" b="1" spc="-26" dirty="0">
                <a:solidFill>
                  <a:srgbClr val="A32A2E"/>
                </a:solidFill>
              </a:rPr>
              <a:t>2019</a:t>
            </a:r>
          </a:p>
        </p:txBody>
      </p:sp>
      <p:sp>
        <p:nvSpPr>
          <p:cNvPr id="1862" name="OTLSHAPE_TB_00000000000000000000000000000000_ScaleContainer"/>
          <p:cNvSpPr/>
          <p:nvPr>
            <p:custDataLst>
              <p:tags r:id="rId12"/>
            </p:custDataLst>
          </p:nvPr>
        </p:nvSpPr>
        <p:spPr>
          <a:xfrm>
            <a:off x="888775" y="2173167"/>
            <a:ext cx="10553210" cy="381000"/>
          </a:xfrm>
          <a:prstGeom prst="rect">
            <a:avLst/>
          </a:prstGeom>
          <a:solidFill>
            <a:srgbClr val="A32A2E"/>
          </a:solidFill>
          <a:ln w="12700" cap="flat" cmpd="sng" algn="ctr">
            <a:noFill/>
            <a:prstDash val="solid"/>
            <a:miter lim="800000"/>
          </a:ln>
          <a:effectLst/>
          <a:scene3d>
            <a:camera prst="orthographicFront"/>
            <a:lightRig rig="threePt" dir="t">
              <a:rot lat="0" lon="0" rev="8700000"/>
            </a:lightRig>
          </a:scene3d>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9" name="OTLSHAPE_M_474d297198d5425c9487e9abdc401d8d_Title"/>
          <p:cNvSpPr txBox="1"/>
          <p:nvPr>
            <p:custDataLst>
              <p:tags r:id="rId13"/>
            </p:custDataLst>
          </p:nvPr>
        </p:nvSpPr>
        <p:spPr>
          <a:xfrm>
            <a:off x="528815" y="1539037"/>
            <a:ext cx="2038688" cy="338554"/>
          </a:xfrm>
          <a:prstGeom prst="rect">
            <a:avLst/>
          </a:prstGeom>
          <a:noFill/>
        </p:spPr>
        <p:txBody>
          <a:bodyPr vert="horz" wrap="square" lIns="0" tIns="0" rIns="0" bIns="0" rtlCol="0" anchor="ctr" anchorCtr="0">
            <a:spAutoFit/>
          </a:bodyPr>
          <a:lstStyle/>
          <a:p>
            <a:pPr algn="ctr"/>
            <a:r>
              <a:rPr lang="en-US" sz="1100" dirty="0"/>
              <a:t>Gottfried Wilhelm Leibniz Develops </a:t>
            </a:r>
            <a:r>
              <a:rPr lang="en-US" sz="1100" b="1" dirty="0"/>
              <a:t>Binary Logic </a:t>
            </a:r>
            <a:endParaRPr lang="en-US" sz="1100" b="1" spc="-6" dirty="0">
              <a:solidFill>
                <a:schemeClr val="dk1"/>
              </a:solidFill>
            </a:endParaRPr>
          </a:p>
        </p:txBody>
      </p:sp>
      <p:sp>
        <p:nvSpPr>
          <p:cNvPr id="1891" name="OTLSHAPE_M_474d297198d5425c9487e9abdc401d8d_Shape"/>
          <p:cNvSpPr/>
          <p:nvPr>
            <p:custDataLst>
              <p:tags r:id="rId14"/>
            </p:custDataLst>
          </p:nvPr>
        </p:nvSpPr>
        <p:spPr>
          <a:xfrm>
            <a:off x="1451348" y="2058867"/>
            <a:ext cx="205582" cy="177800"/>
          </a:xfrm>
          <a:prstGeom prst="chevron">
            <a:avLst>
              <a:gd name="adj" fmla="val 30000"/>
            </a:avLst>
          </a:prstGeom>
          <a:solidFill>
            <a:schemeClr val="accent5"/>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5" name="OTLSHAPE_M_23abe643d7664c16a87d0993876cb30a_Title"/>
          <p:cNvSpPr txBox="1"/>
          <p:nvPr>
            <p:custDataLst>
              <p:tags r:id="rId15"/>
            </p:custDataLst>
          </p:nvPr>
        </p:nvSpPr>
        <p:spPr>
          <a:xfrm>
            <a:off x="3000505" y="1454399"/>
            <a:ext cx="2839900" cy="507831"/>
          </a:xfrm>
          <a:prstGeom prst="rect">
            <a:avLst/>
          </a:prstGeom>
          <a:noFill/>
        </p:spPr>
        <p:txBody>
          <a:bodyPr vert="horz" wrap="square" lIns="0" tIns="0" rIns="0" bIns="0" rtlCol="0" anchor="ctr" anchorCtr="0">
            <a:spAutoFit/>
          </a:bodyPr>
          <a:lstStyle/>
          <a:p>
            <a:pPr algn="ctr"/>
            <a:r>
              <a:rPr lang="en-US" sz="1100" spc="-6" dirty="0">
                <a:solidFill>
                  <a:schemeClr val="dk1"/>
                </a:solidFill>
              </a:rPr>
              <a:t>George Boole Publishes </a:t>
            </a:r>
            <a:r>
              <a:rPr lang="en-US" sz="1100" b="1" spc="-6" dirty="0">
                <a:solidFill>
                  <a:schemeClr val="dk1"/>
                </a:solidFill>
              </a:rPr>
              <a:t>Boolean Algebra </a:t>
            </a:r>
            <a:r>
              <a:rPr lang="en-US" sz="1100" spc="-6" dirty="0">
                <a:solidFill>
                  <a:schemeClr val="dk1"/>
                </a:solidFill>
              </a:rPr>
              <a:t>– Complete system that allowed computational processes to be mathematically modeled</a:t>
            </a:r>
            <a:r>
              <a:rPr lang="en-US" sz="1100" b="1" spc="-6" dirty="0">
                <a:solidFill>
                  <a:schemeClr val="dk1"/>
                </a:solidFill>
              </a:rPr>
              <a:t>.</a:t>
            </a:r>
          </a:p>
        </p:txBody>
      </p:sp>
      <p:sp>
        <p:nvSpPr>
          <p:cNvPr id="1897" name="OTLSHAPE_M_23abe643d7664c16a87d0993876cb30a_Shape"/>
          <p:cNvSpPr/>
          <p:nvPr>
            <p:custDataLst>
              <p:tags r:id="rId16"/>
            </p:custDataLst>
          </p:nvPr>
        </p:nvSpPr>
        <p:spPr>
          <a:xfrm>
            <a:off x="4318097" y="2058867"/>
            <a:ext cx="205582" cy="177800"/>
          </a:xfrm>
          <a:prstGeom prst="chevron">
            <a:avLst>
              <a:gd name="adj" fmla="val 30000"/>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07" name="OTLSHAPE_M_a6ec4f477c764ee4a8c051c0775a86b0_Title"/>
          <p:cNvSpPr txBox="1"/>
          <p:nvPr>
            <p:custDataLst>
              <p:tags r:id="rId17"/>
            </p:custDataLst>
          </p:nvPr>
        </p:nvSpPr>
        <p:spPr>
          <a:xfrm>
            <a:off x="6371083" y="1454399"/>
            <a:ext cx="2038688" cy="507831"/>
          </a:xfrm>
          <a:prstGeom prst="rect">
            <a:avLst/>
          </a:prstGeom>
          <a:noFill/>
        </p:spPr>
        <p:txBody>
          <a:bodyPr vert="horz" wrap="square" lIns="0" tIns="0" rIns="0" bIns="0" rtlCol="0" anchor="ctr" anchorCtr="0">
            <a:spAutoFit/>
          </a:bodyPr>
          <a:lstStyle/>
          <a:p>
            <a:pPr algn="ctr"/>
            <a:r>
              <a:rPr lang="en-US" sz="1100" spc="-6" err="1">
                <a:solidFill>
                  <a:schemeClr val="dk1"/>
                </a:solidFill>
              </a:rPr>
              <a:t>Atanasoff</a:t>
            </a:r>
            <a:r>
              <a:rPr lang="en-US" sz="1100" spc="-6">
                <a:solidFill>
                  <a:schemeClr val="dk1"/>
                </a:solidFill>
              </a:rPr>
              <a:t>-Berry – worlds first  </a:t>
            </a:r>
            <a:r>
              <a:rPr lang="en-US" sz="1100" b="1" spc="-6">
                <a:solidFill>
                  <a:schemeClr val="dk1"/>
                </a:solidFill>
              </a:rPr>
              <a:t>Digital Computer </a:t>
            </a:r>
            <a:r>
              <a:rPr lang="en-US" sz="1100" spc="-6">
                <a:solidFill>
                  <a:schemeClr val="dk1"/>
                </a:solidFill>
              </a:rPr>
              <a:t>built  Iowa State Campus.</a:t>
            </a:r>
          </a:p>
        </p:txBody>
      </p:sp>
      <p:sp>
        <p:nvSpPr>
          <p:cNvPr id="1909" name="OTLSHAPE_M_a6ec4f477c764ee4a8c051c0775a86b0_Shape"/>
          <p:cNvSpPr/>
          <p:nvPr>
            <p:custDataLst>
              <p:tags r:id="rId18"/>
            </p:custDataLst>
          </p:nvPr>
        </p:nvSpPr>
        <p:spPr>
          <a:xfrm>
            <a:off x="7293618" y="2058867"/>
            <a:ext cx="205582" cy="177800"/>
          </a:xfrm>
          <a:prstGeom prst="parallelogram">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2" name="OTLSHAPE_M_a72a1e83f4234f9b9f77a15d2313e6dc_Title"/>
          <p:cNvSpPr txBox="1"/>
          <p:nvPr>
            <p:custDataLst>
              <p:tags r:id="rId19"/>
            </p:custDataLst>
          </p:nvPr>
        </p:nvSpPr>
        <p:spPr>
          <a:xfrm>
            <a:off x="9286641" y="1304277"/>
            <a:ext cx="1771504" cy="808074"/>
          </a:xfrm>
          <a:prstGeom prst="rect">
            <a:avLst/>
          </a:prstGeom>
          <a:noFill/>
        </p:spPr>
        <p:txBody>
          <a:bodyPr vert="horz" wrap="square" lIns="0" tIns="0" rIns="0" bIns="0" rtlCol="0" anchor="ctr" anchorCtr="0">
            <a:noAutofit/>
          </a:bodyPr>
          <a:lstStyle/>
          <a:p>
            <a:pPr algn="ctr"/>
            <a:r>
              <a:rPr lang="en-US" sz="1100" spc="-6" dirty="0">
                <a:solidFill>
                  <a:schemeClr val="dk1"/>
                </a:solidFill>
              </a:rPr>
              <a:t>DARPA developing “</a:t>
            </a:r>
            <a:r>
              <a:rPr lang="en-US" sz="1100" b="1" spc="-6" dirty="0">
                <a:solidFill>
                  <a:schemeClr val="dk1"/>
                </a:solidFill>
              </a:rPr>
              <a:t>Molecular Informatics</a:t>
            </a:r>
            <a:r>
              <a:rPr lang="en-US" sz="1100" spc="-6" dirty="0">
                <a:solidFill>
                  <a:schemeClr val="dk1"/>
                </a:solidFill>
              </a:rPr>
              <a:t>” Program</a:t>
            </a:r>
          </a:p>
        </p:txBody>
      </p:sp>
      <p:sp>
        <p:nvSpPr>
          <p:cNvPr id="1924" name="OTLSHAPE_M_a72a1e83f4234f9b9f77a15d2313e6dc_Shape"/>
          <p:cNvSpPr/>
          <p:nvPr>
            <p:custDataLst>
              <p:tags r:id="rId20"/>
            </p:custDataLst>
          </p:nvPr>
        </p:nvSpPr>
        <p:spPr>
          <a:xfrm>
            <a:off x="10073516" y="2058867"/>
            <a:ext cx="205582" cy="177800"/>
          </a:xfrm>
          <a:prstGeom prst="chevron">
            <a:avLst>
              <a:gd name="adj" fmla="val 30000"/>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TLSHAPE_TB_00000000000000000000000000000000_LeftEndCaps"/>
          <p:cNvSpPr txBox="1"/>
          <p:nvPr>
            <p:custDataLst>
              <p:tags r:id="rId21"/>
            </p:custDataLst>
          </p:nvPr>
        </p:nvSpPr>
        <p:spPr>
          <a:xfrm>
            <a:off x="225045" y="5265633"/>
            <a:ext cx="518284" cy="215444"/>
          </a:xfrm>
          <a:prstGeom prst="rect">
            <a:avLst/>
          </a:prstGeom>
          <a:noFill/>
        </p:spPr>
        <p:txBody>
          <a:bodyPr vert="horz" wrap="none" lIns="0" tIns="0" rIns="0" bIns="0" rtlCol="0" anchor="ctr" anchorCtr="0">
            <a:spAutoFit/>
          </a:bodyPr>
          <a:lstStyle/>
          <a:p>
            <a:pPr algn="ctr"/>
            <a:r>
              <a:rPr lang="en-US" sz="1400" b="1" spc="-26">
                <a:solidFill>
                  <a:schemeClr val="dk2"/>
                </a:solidFill>
              </a:rPr>
              <a:t>1950</a:t>
            </a:r>
          </a:p>
        </p:txBody>
      </p:sp>
      <p:sp>
        <p:nvSpPr>
          <p:cNvPr id="83" name="OTLSHAPE_TB_00000000000000000000000000000000_RightEndCaps"/>
          <p:cNvSpPr txBox="1"/>
          <p:nvPr>
            <p:custDataLst>
              <p:tags r:id="rId22"/>
            </p:custDataLst>
          </p:nvPr>
        </p:nvSpPr>
        <p:spPr>
          <a:xfrm>
            <a:off x="11579191" y="5262071"/>
            <a:ext cx="384208" cy="215444"/>
          </a:xfrm>
          <a:prstGeom prst="rect">
            <a:avLst/>
          </a:prstGeom>
          <a:noFill/>
        </p:spPr>
        <p:txBody>
          <a:bodyPr vert="horz" wrap="none" lIns="0" tIns="0" rIns="0" bIns="0" rtlCol="0" anchor="ctr" anchorCtr="0">
            <a:spAutoFit/>
          </a:bodyPr>
          <a:lstStyle/>
          <a:p>
            <a:pPr algn="ctr"/>
            <a:r>
              <a:rPr lang="en-US" sz="1400" b="1" spc="-26">
                <a:solidFill>
                  <a:srgbClr val="A32A2E"/>
                </a:solidFill>
              </a:rPr>
              <a:t>2019</a:t>
            </a:r>
          </a:p>
        </p:txBody>
      </p:sp>
      <p:sp>
        <p:nvSpPr>
          <p:cNvPr id="84" name="OTLSHAPE_TB_00000000000000000000000000000000_ScaleContainer"/>
          <p:cNvSpPr/>
          <p:nvPr>
            <p:custDataLst>
              <p:tags r:id="rId23"/>
            </p:custDataLst>
          </p:nvPr>
        </p:nvSpPr>
        <p:spPr>
          <a:xfrm>
            <a:off x="888775" y="5182856"/>
            <a:ext cx="10553210" cy="381000"/>
          </a:xfrm>
          <a:prstGeom prst="rect">
            <a:avLst/>
          </a:prstGeom>
          <a:solidFill>
            <a:srgbClr val="A32A2E"/>
          </a:solidFill>
          <a:ln w="12700" cap="flat" cmpd="sng" algn="ctr">
            <a:noFill/>
            <a:prstDash val="solid"/>
            <a:miter lim="800000"/>
          </a:ln>
          <a:effectLst/>
          <a:scene3d>
            <a:camera prst="orthographicFront"/>
            <a:lightRig rig="threePt" dir="t">
              <a:rot lat="0" lon="0" rev="8700000"/>
            </a:lightRig>
          </a:scene3d>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TLSHAPE_TB_00000000000000000000000000000000_TimescaleInterval7"/>
          <p:cNvSpPr txBox="1"/>
          <p:nvPr>
            <p:custDataLst>
              <p:tags r:id="rId24"/>
            </p:custDataLst>
          </p:nvPr>
        </p:nvSpPr>
        <p:spPr>
          <a:xfrm>
            <a:off x="8808980" y="5290963"/>
            <a:ext cx="474146" cy="199289"/>
          </a:xfrm>
          <a:prstGeom prst="rect">
            <a:avLst/>
          </a:prstGeom>
          <a:noFill/>
        </p:spPr>
        <p:txBody>
          <a:bodyPr vert="horz" wrap="none" lIns="0" tIns="0" rIns="0" bIns="0" rtlCol="0" anchor="ctr" anchorCtr="0">
            <a:noAutofit/>
          </a:bodyPr>
          <a:lstStyle/>
          <a:p>
            <a:r>
              <a:rPr lang="en-US" sz="1200" b="1" spc="-26">
                <a:solidFill>
                  <a:schemeClr val="lt1"/>
                </a:solidFill>
              </a:rPr>
              <a:t>2007</a:t>
            </a:r>
          </a:p>
        </p:txBody>
      </p:sp>
      <p:sp>
        <p:nvSpPr>
          <p:cNvPr id="92" name="OTLSHAPE_TB_00000000000000000000000000000000_TimescaleInterval8"/>
          <p:cNvSpPr txBox="1"/>
          <p:nvPr>
            <p:custDataLst>
              <p:tags r:id="rId25"/>
            </p:custDataLst>
          </p:nvPr>
        </p:nvSpPr>
        <p:spPr>
          <a:xfrm>
            <a:off x="10572784" y="5290963"/>
            <a:ext cx="577151" cy="167391"/>
          </a:xfrm>
          <a:prstGeom prst="rect">
            <a:avLst/>
          </a:prstGeom>
          <a:noFill/>
        </p:spPr>
        <p:txBody>
          <a:bodyPr vert="horz" wrap="none" lIns="0" tIns="0" rIns="0" bIns="0" rtlCol="0" anchor="ctr" anchorCtr="0">
            <a:noAutofit/>
          </a:bodyPr>
          <a:lstStyle/>
          <a:p>
            <a:r>
              <a:rPr lang="en-US" sz="1200" b="1" spc="-26">
                <a:solidFill>
                  <a:schemeClr val="lt1"/>
                </a:solidFill>
              </a:rPr>
              <a:t>2018</a:t>
            </a:r>
          </a:p>
        </p:txBody>
      </p:sp>
      <p:sp>
        <p:nvSpPr>
          <p:cNvPr id="93" name="OTLSHAPE_M_474d297198d5425c9487e9abdc401d8d_Title"/>
          <p:cNvSpPr txBox="1"/>
          <p:nvPr>
            <p:custDataLst>
              <p:tags r:id="rId26"/>
            </p:custDataLst>
          </p:nvPr>
        </p:nvSpPr>
        <p:spPr>
          <a:xfrm>
            <a:off x="262386" y="4446835"/>
            <a:ext cx="2038688" cy="507831"/>
          </a:xfrm>
          <a:prstGeom prst="rect">
            <a:avLst/>
          </a:prstGeom>
          <a:noFill/>
        </p:spPr>
        <p:txBody>
          <a:bodyPr vert="horz" wrap="square" lIns="0" tIns="0" rIns="0" bIns="0" rtlCol="0" anchor="ctr" anchorCtr="0">
            <a:spAutoFit/>
          </a:bodyPr>
          <a:lstStyle/>
          <a:p>
            <a:pPr algn="ctr"/>
            <a:r>
              <a:rPr lang="en-US" sz="1100" spc="-6" dirty="0">
                <a:solidFill>
                  <a:schemeClr val="dk1"/>
                </a:solidFill>
              </a:rPr>
              <a:t>Richard Feynman conceives of using </a:t>
            </a:r>
            <a:r>
              <a:rPr lang="en-US" sz="1100" b="1" spc="-6" dirty="0">
                <a:solidFill>
                  <a:schemeClr val="dk1"/>
                </a:solidFill>
              </a:rPr>
              <a:t>Quantum Effects </a:t>
            </a:r>
            <a:r>
              <a:rPr lang="en-US" sz="1100" spc="-6" dirty="0">
                <a:solidFill>
                  <a:schemeClr val="dk1"/>
                </a:solidFill>
              </a:rPr>
              <a:t>for computation.</a:t>
            </a:r>
          </a:p>
        </p:txBody>
      </p:sp>
      <p:sp>
        <p:nvSpPr>
          <p:cNvPr id="95" name="OTLSHAPE_M_474d297198d5425c9487e9abdc401d8d_Shape"/>
          <p:cNvSpPr/>
          <p:nvPr>
            <p:custDataLst>
              <p:tags r:id="rId27"/>
            </p:custDataLst>
          </p:nvPr>
        </p:nvSpPr>
        <p:spPr>
          <a:xfrm>
            <a:off x="1154906" y="5068556"/>
            <a:ext cx="205582" cy="177800"/>
          </a:xfrm>
          <a:prstGeom prst="chevron">
            <a:avLst>
              <a:gd name="adj" fmla="val 30000"/>
            </a:avLst>
          </a:prstGeom>
          <a:solidFill>
            <a:schemeClr val="accent5"/>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TLSHAPE_M_057d3339c879444e9724c9bbb66d5fa2_Title"/>
          <p:cNvSpPr txBox="1"/>
          <p:nvPr>
            <p:custDataLst>
              <p:tags r:id="rId28"/>
            </p:custDataLst>
          </p:nvPr>
        </p:nvSpPr>
        <p:spPr>
          <a:xfrm>
            <a:off x="1599035" y="3797041"/>
            <a:ext cx="2250045" cy="507831"/>
          </a:xfrm>
          <a:prstGeom prst="rect">
            <a:avLst/>
          </a:prstGeom>
          <a:noFill/>
        </p:spPr>
        <p:txBody>
          <a:bodyPr vert="horz" wrap="square" lIns="0" tIns="0" rIns="0" bIns="0" rtlCol="0" anchor="ctr" anchorCtr="0">
            <a:spAutoFit/>
          </a:bodyPr>
          <a:lstStyle/>
          <a:p>
            <a:pPr algn="ctr"/>
            <a:r>
              <a:rPr lang="en-US" sz="1100" spc="-6" dirty="0">
                <a:solidFill>
                  <a:schemeClr val="dk1"/>
                </a:solidFill>
              </a:rPr>
              <a:t>Roman </a:t>
            </a:r>
            <a:r>
              <a:rPr lang="en-US" sz="1100" spc="-6" dirty="0" err="1">
                <a:solidFill>
                  <a:schemeClr val="dk1"/>
                </a:solidFill>
              </a:rPr>
              <a:t>Stanisław</a:t>
            </a:r>
            <a:r>
              <a:rPr lang="en-US" sz="1100" spc="-6" dirty="0">
                <a:solidFill>
                  <a:schemeClr val="dk1"/>
                </a:solidFill>
              </a:rPr>
              <a:t> </a:t>
            </a:r>
            <a:r>
              <a:rPr lang="en-US" sz="1100" spc="-6" dirty="0" err="1">
                <a:solidFill>
                  <a:schemeClr val="dk1"/>
                </a:solidFill>
              </a:rPr>
              <a:t>Ingarden</a:t>
            </a:r>
            <a:r>
              <a:rPr lang="en-US" sz="1100" spc="-6" dirty="0">
                <a:solidFill>
                  <a:schemeClr val="dk1"/>
                </a:solidFill>
              </a:rPr>
              <a:t> publishes a seminal paper entitled "</a:t>
            </a:r>
            <a:r>
              <a:rPr lang="en-US" sz="1100" b="1" spc="-6" dirty="0">
                <a:solidFill>
                  <a:schemeClr val="dk1"/>
                </a:solidFill>
              </a:rPr>
              <a:t>Quantum Information Theory</a:t>
            </a:r>
            <a:r>
              <a:rPr lang="en-US" sz="1100" spc="-6" dirty="0">
                <a:solidFill>
                  <a:schemeClr val="dk1"/>
                </a:solidFill>
              </a:rPr>
              <a:t>"</a:t>
            </a:r>
          </a:p>
        </p:txBody>
      </p:sp>
      <p:sp>
        <p:nvSpPr>
          <p:cNvPr id="98" name="OTLSHAPE_M_057d3339c879444e9724c9bbb66d5fa2_Shape"/>
          <p:cNvSpPr/>
          <p:nvPr>
            <p:custDataLst>
              <p:tags r:id="rId29"/>
            </p:custDataLst>
          </p:nvPr>
        </p:nvSpPr>
        <p:spPr>
          <a:xfrm>
            <a:off x="2617903" y="5068556"/>
            <a:ext cx="205582" cy="177800"/>
          </a:xfrm>
          <a:prstGeom prst="rect">
            <a:avLst/>
          </a:prstGeom>
          <a:solidFill>
            <a:schemeClr val="accent5"/>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TLSHAPE_M_e1c7cf84c58947e29d39b8ae60f45498_Title"/>
          <p:cNvSpPr txBox="1"/>
          <p:nvPr>
            <p:custDataLst>
              <p:tags r:id="rId30"/>
            </p:custDataLst>
          </p:nvPr>
        </p:nvSpPr>
        <p:spPr>
          <a:xfrm>
            <a:off x="3086438" y="3027143"/>
            <a:ext cx="2349946" cy="507831"/>
          </a:xfrm>
          <a:prstGeom prst="rect">
            <a:avLst/>
          </a:prstGeom>
          <a:noFill/>
        </p:spPr>
        <p:txBody>
          <a:bodyPr vert="horz" wrap="square" lIns="0" tIns="0" rIns="0" bIns="0" rtlCol="0" anchor="ctr" anchorCtr="0">
            <a:spAutoFit/>
          </a:bodyPr>
          <a:lstStyle/>
          <a:p>
            <a:pPr algn="ctr"/>
            <a:r>
              <a:rPr lang="en-US" sz="1100" dirty="0">
                <a:cs typeface="Calibri" pitchFamily="34" charset="0"/>
              </a:rPr>
              <a:t>Paul Benioff proposes </a:t>
            </a:r>
            <a:r>
              <a:rPr lang="en-US" sz="1100" b="1" dirty="0">
                <a:cs typeface="Calibri" pitchFamily="34" charset="0"/>
              </a:rPr>
              <a:t>the first recognizable theoretical framework</a:t>
            </a:r>
            <a:r>
              <a:rPr lang="en-US" sz="1100" dirty="0">
                <a:cs typeface="Calibri" pitchFamily="34" charset="0"/>
              </a:rPr>
              <a:t> for a quantum computer.</a:t>
            </a:r>
            <a:endParaRPr lang="en-US" sz="1100" spc="-6" dirty="0">
              <a:solidFill>
                <a:schemeClr val="dk1"/>
              </a:solidFill>
              <a:cs typeface="Calibri" pitchFamily="34" charset="0"/>
            </a:endParaRPr>
          </a:p>
        </p:txBody>
      </p:sp>
      <p:sp>
        <p:nvSpPr>
          <p:cNvPr id="104" name="OTLSHAPE_M_e1c7cf84c58947e29d39b8ae60f45498_Shape"/>
          <p:cNvSpPr/>
          <p:nvPr>
            <p:custDataLst>
              <p:tags r:id="rId31"/>
            </p:custDataLst>
          </p:nvPr>
        </p:nvSpPr>
        <p:spPr>
          <a:xfrm>
            <a:off x="4170281" y="5068556"/>
            <a:ext cx="205582" cy="177800"/>
          </a:xfrm>
          <a:prstGeom prst="chevron">
            <a:avLst>
              <a:gd name="adj" fmla="val 30000"/>
            </a:avLst>
          </a:prstGeom>
          <a:solidFill>
            <a:schemeClr val="accent6"/>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TLSHAPE_M_cceba81e026645ae9de5c63ae4ad4778_Title"/>
          <p:cNvSpPr txBox="1"/>
          <p:nvPr>
            <p:custDataLst>
              <p:tags r:id="rId32"/>
            </p:custDataLst>
          </p:nvPr>
        </p:nvSpPr>
        <p:spPr>
          <a:xfrm>
            <a:off x="4473460" y="4531473"/>
            <a:ext cx="2038688" cy="338554"/>
          </a:xfrm>
          <a:prstGeom prst="rect">
            <a:avLst/>
          </a:prstGeom>
          <a:noFill/>
        </p:spPr>
        <p:txBody>
          <a:bodyPr vert="horz" wrap="square" lIns="0" tIns="0" rIns="0" bIns="0" rtlCol="0" anchor="ctr" anchorCtr="0">
            <a:spAutoFit/>
          </a:bodyPr>
          <a:lstStyle/>
          <a:p>
            <a:pPr algn="ctr"/>
            <a:r>
              <a:rPr lang="en-US" sz="1100" dirty="0">
                <a:cs typeface="Calibri" pitchFamily="34" charset="0"/>
              </a:rPr>
              <a:t>First working </a:t>
            </a:r>
            <a:r>
              <a:rPr lang="en-US" sz="1100" b="1" dirty="0">
                <a:cs typeface="Calibri" pitchFamily="34" charset="0"/>
              </a:rPr>
              <a:t>3-qubit </a:t>
            </a:r>
          </a:p>
          <a:p>
            <a:pPr algn="ctr"/>
            <a:r>
              <a:rPr lang="en-US" sz="1100" b="1" dirty="0">
                <a:cs typeface="Calibri" pitchFamily="34" charset="0"/>
              </a:rPr>
              <a:t>NMR </a:t>
            </a:r>
            <a:r>
              <a:rPr lang="en-US" sz="1100" dirty="0">
                <a:cs typeface="Calibri" pitchFamily="34" charset="0"/>
              </a:rPr>
              <a:t>computer</a:t>
            </a:r>
            <a:endParaRPr lang="en-US" sz="1100" b="1" spc="-6" dirty="0">
              <a:solidFill>
                <a:schemeClr val="dk1"/>
              </a:solidFill>
              <a:cs typeface="Calibri" pitchFamily="34" charset="0"/>
            </a:endParaRPr>
          </a:p>
        </p:txBody>
      </p:sp>
      <p:sp>
        <p:nvSpPr>
          <p:cNvPr id="107" name="OTLSHAPE_M_cceba81e026645ae9de5c63ae4ad4778_Shape"/>
          <p:cNvSpPr/>
          <p:nvPr>
            <p:custDataLst>
              <p:tags r:id="rId33"/>
            </p:custDataLst>
          </p:nvPr>
        </p:nvSpPr>
        <p:spPr>
          <a:xfrm>
            <a:off x="5365980" y="5068556"/>
            <a:ext cx="205582" cy="177800"/>
          </a:xfrm>
          <a:prstGeom prst="plus">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TLSHAPE_M_ec5e68d2461e44b1a67a2fae5dcbaa0f_Title"/>
          <p:cNvSpPr txBox="1"/>
          <p:nvPr>
            <p:custDataLst>
              <p:tags r:id="rId34"/>
            </p:custDataLst>
          </p:nvPr>
        </p:nvSpPr>
        <p:spPr>
          <a:xfrm>
            <a:off x="5718305" y="3797041"/>
            <a:ext cx="2156585" cy="507831"/>
          </a:xfrm>
          <a:prstGeom prst="rect">
            <a:avLst/>
          </a:prstGeom>
          <a:noFill/>
        </p:spPr>
        <p:txBody>
          <a:bodyPr vert="horz" wrap="square" lIns="0" tIns="0" rIns="0" bIns="0" rtlCol="0" anchor="ctr" anchorCtr="0">
            <a:spAutoFit/>
          </a:bodyPr>
          <a:lstStyle/>
          <a:p>
            <a:r>
              <a:rPr lang="en-US" sz="1100" b="1" spc="-6" dirty="0">
                <a:solidFill>
                  <a:schemeClr val="dk1"/>
                </a:solidFill>
              </a:rPr>
              <a:t>First working </a:t>
            </a:r>
          </a:p>
          <a:p>
            <a:pPr>
              <a:buFont typeface="Arial" pitchFamily="34" charset="0"/>
              <a:buChar char="•"/>
            </a:pPr>
            <a:r>
              <a:rPr lang="en-US" sz="1100" spc="-6" dirty="0">
                <a:solidFill>
                  <a:schemeClr val="dk1"/>
                </a:solidFill>
              </a:rPr>
              <a:t> 5-qubit NMR TU Munich</a:t>
            </a:r>
          </a:p>
          <a:p>
            <a:pPr>
              <a:buFont typeface="Arial" pitchFamily="34" charset="0"/>
              <a:buChar char="•"/>
            </a:pPr>
            <a:r>
              <a:rPr lang="en-US" sz="1100" spc="-6" dirty="0">
                <a:solidFill>
                  <a:schemeClr val="dk1"/>
                </a:solidFill>
              </a:rPr>
              <a:t> 7-qubit  MNR Los Alamos</a:t>
            </a:r>
          </a:p>
        </p:txBody>
      </p:sp>
      <p:sp>
        <p:nvSpPr>
          <p:cNvPr id="110" name="OTLSHAPE_M_ec5e68d2461e44b1a67a2fae5dcbaa0f_Shape"/>
          <p:cNvSpPr/>
          <p:nvPr>
            <p:custDataLst>
              <p:tags r:id="rId35"/>
            </p:custDataLst>
          </p:nvPr>
        </p:nvSpPr>
        <p:spPr>
          <a:xfrm>
            <a:off x="6699511" y="5068556"/>
            <a:ext cx="205582" cy="177800"/>
          </a:xfrm>
          <a:prstGeom prst="parallelogram">
            <a:avLst/>
          </a:prstGeom>
          <a:solidFill>
            <a:schemeClr val="accent5"/>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TLSHAPE_M_0428eb3156d8464293f28b8bf90721dc_Title"/>
          <p:cNvSpPr txBox="1"/>
          <p:nvPr>
            <p:custDataLst>
              <p:tags r:id="rId36"/>
            </p:custDataLst>
          </p:nvPr>
        </p:nvSpPr>
        <p:spPr>
          <a:xfrm>
            <a:off x="6860897" y="4531473"/>
            <a:ext cx="2038688" cy="338554"/>
          </a:xfrm>
          <a:prstGeom prst="rect">
            <a:avLst/>
          </a:prstGeom>
          <a:noFill/>
        </p:spPr>
        <p:txBody>
          <a:bodyPr vert="horz" wrap="square" lIns="0" tIns="0" rIns="0" bIns="0" rtlCol="0" anchor="ctr" anchorCtr="0">
            <a:spAutoFit/>
          </a:bodyPr>
          <a:lstStyle/>
          <a:p>
            <a:pPr algn="ctr"/>
            <a:r>
              <a:rPr lang="en-US" sz="1100" dirty="0">
                <a:cs typeface="Calibri" pitchFamily="34" charset="0"/>
              </a:rPr>
              <a:t>First </a:t>
            </a:r>
            <a:r>
              <a:rPr lang="en-US" sz="1100" b="1" dirty="0">
                <a:cs typeface="Calibri" pitchFamily="34" charset="0"/>
              </a:rPr>
              <a:t>12-qubit </a:t>
            </a:r>
            <a:r>
              <a:rPr lang="en-US" sz="1100" dirty="0">
                <a:cs typeface="Calibri" pitchFamily="34" charset="0"/>
              </a:rPr>
              <a:t>quantum computer benchmarked.</a:t>
            </a:r>
            <a:endParaRPr lang="en-US" sz="1100" spc="-6" dirty="0">
              <a:solidFill>
                <a:schemeClr val="dk1"/>
              </a:solidFill>
              <a:cs typeface="Calibri" pitchFamily="34" charset="0"/>
            </a:endParaRPr>
          </a:p>
        </p:txBody>
      </p:sp>
      <p:sp>
        <p:nvSpPr>
          <p:cNvPr id="119" name="OTLSHAPE_M_0428eb3156d8464293f28b8bf90721dc_Shape"/>
          <p:cNvSpPr/>
          <p:nvPr>
            <p:custDataLst>
              <p:tags r:id="rId37"/>
            </p:custDataLst>
          </p:nvPr>
        </p:nvSpPr>
        <p:spPr>
          <a:xfrm>
            <a:off x="7796447" y="5068556"/>
            <a:ext cx="205582" cy="177800"/>
          </a:xfrm>
          <a:prstGeom prst="chevron">
            <a:avLst>
              <a:gd name="adj" fmla="val 30000"/>
            </a:avLst>
          </a:prstGeom>
          <a:solidFill>
            <a:schemeClr val="accent1"/>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OTLSHAPE_M_1023f9cf8e724de58abd660090ffda98_Title"/>
          <p:cNvSpPr txBox="1"/>
          <p:nvPr>
            <p:custDataLst>
              <p:tags r:id="rId38"/>
            </p:custDataLst>
          </p:nvPr>
        </p:nvSpPr>
        <p:spPr>
          <a:xfrm>
            <a:off x="7912608" y="3768968"/>
            <a:ext cx="2101291" cy="563976"/>
          </a:xfrm>
          <a:prstGeom prst="rect">
            <a:avLst/>
          </a:prstGeom>
          <a:noFill/>
        </p:spPr>
        <p:txBody>
          <a:bodyPr vert="horz" wrap="square" lIns="0" tIns="0" rIns="0" bIns="0" rtlCol="0" anchor="ctr" anchorCtr="0">
            <a:noAutofit/>
          </a:bodyPr>
          <a:lstStyle/>
          <a:p>
            <a:pPr algn="ctr"/>
            <a:r>
              <a:rPr lang="en-US" sz="1100" dirty="0">
                <a:cs typeface="Calibri" pitchFamily="34" charset="0"/>
              </a:rPr>
              <a:t>University of Copenhagen develops </a:t>
            </a:r>
            <a:r>
              <a:rPr lang="en-US" sz="1100" b="1" dirty="0">
                <a:cs typeface="Calibri" pitchFamily="34" charset="0"/>
              </a:rPr>
              <a:t>quantum teleportation</a:t>
            </a:r>
            <a:r>
              <a:rPr lang="en-US" sz="1100" dirty="0">
                <a:cs typeface="Calibri" pitchFamily="34" charset="0"/>
              </a:rPr>
              <a:t> between photons and atoms.</a:t>
            </a:r>
            <a:endParaRPr lang="en-US" sz="1100" spc="-6" dirty="0">
              <a:solidFill>
                <a:schemeClr val="dk1"/>
              </a:solidFill>
              <a:cs typeface="Calibri" pitchFamily="34" charset="0"/>
            </a:endParaRPr>
          </a:p>
        </p:txBody>
      </p:sp>
      <p:sp>
        <p:nvSpPr>
          <p:cNvPr id="122" name="OTLSHAPE_M_1023f9cf8e724de58abd660090ffda98_Shape"/>
          <p:cNvSpPr/>
          <p:nvPr>
            <p:custDataLst>
              <p:tags r:id="rId39"/>
            </p:custDataLst>
          </p:nvPr>
        </p:nvSpPr>
        <p:spPr>
          <a:xfrm>
            <a:off x="8891743" y="5068556"/>
            <a:ext cx="205582" cy="177800"/>
          </a:xfrm>
          <a:prstGeom prst="chevron">
            <a:avLst>
              <a:gd name="adj" fmla="val 30000"/>
            </a:avLst>
          </a:prstGeom>
          <a:solidFill>
            <a:schemeClr val="accent2"/>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TLSHAPE_M_a72a1e83f4234f9b9f77a15d2313e6dc_Title"/>
          <p:cNvSpPr txBox="1"/>
          <p:nvPr>
            <p:custDataLst>
              <p:tags r:id="rId40"/>
            </p:custDataLst>
          </p:nvPr>
        </p:nvSpPr>
        <p:spPr>
          <a:xfrm>
            <a:off x="9509785" y="2712315"/>
            <a:ext cx="2441126" cy="1137487"/>
          </a:xfrm>
          <a:prstGeom prst="rect">
            <a:avLst/>
          </a:prstGeom>
          <a:noFill/>
        </p:spPr>
        <p:txBody>
          <a:bodyPr vert="horz" wrap="square" lIns="0" tIns="0" rIns="0" bIns="0" rtlCol="0" anchor="ctr" anchorCtr="0">
            <a:noAutofit/>
          </a:bodyPr>
          <a:lstStyle/>
          <a:p>
            <a:pPr algn="ctr"/>
            <a:r>
              <a:rPr lang="en-US" sz="1100" spc="-6" dirty="0">
                <a:solidFill>
                  <a:schemeClr val="dk1"/>
                </a:solidFill>
              </a:rPr>
              <a:t>MIT scientists reported the discovery </a:t>
            </a:r>
            <a:br>
              <a:rPr lang="en-US" sz="1100" spc="-6" dirty="0">
                <a:solidFill>
                  <a:schemeClr val="dk1"/>
                </a:solidFill>
              </a:rPr>
            </a:br>
            <a:r>
              <a:rPr lang="en-US" sz="1100" spc="-6" dirty="0">
                <a:solidFill>
                  <a:schemeClr val="dk1"/>
                </a:solidFill>
              </a:rPr>
              <a:t>of a new triple-photon form of light, which may involve polaritons, that could be useful in the development of quantum computers.</a:t>
            </a:r>
          </a:p>
        </p:txBody>
      </p:sp>
      <p:sp>
        <p:nvSpPr>
          <p:cNvPr id="127" name="OTLSHAPE_M_a72a1e83f4234f9b9f77a15d2313e6dc_Shape"/>
          <p:cNvSpPr/>
          <p:nvPr>
            <p:custDataLst>
              <p:tags r:id="rId41"/>
            </p:custDataLst>
          </p:nvPr>
        </p:nvSpPr>
        <p:spPr>
          <a:xfrm>
            <a:off x="10666373" y="5068556"/>
            <a:ext cx="205582" cy="177800"/>
          </a:xfrm>
          <a:prstGeom prst="chevron">
            <a:avLst>
              <a:gd name="adj" fmla="val 30000"/>
            </a:avLst>
          </a:prstGeom>
          <a:solidFill>
            <a:schemeClr val="accent4"/>
          </a:solidFill>
          <a:ln w="12700" cap="flat" cmpd="sng" algn="ctr">
            <a:noFill/>
            <a:prstDash val="solid"/>
            <a:miter lim="800000"/>
          </a:ln>
          <a:effectLst>
            <a:outerShdw>
              <a:scrgbClr r="0" g="0" b="0">
                <a:alpha val="50000"/>
              </a:scrgb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OTLSHAPE_TB_00000000000000000000000000000000_TimescaleInterval7"/>
          <p:cNvSpPr txBox="1"/>
          <p:nvPr>
            <p:custDataLst>
              <p:tags r:id="rId42"/>
            </p:custDataLst>
          </p:nvPr>
        </p:nvSpPr>
        <p:spPr>
          <a:xfrm>
            <a:off x="1379300" y="2306181"/>
            <a:ext cx="498049" cy="185111"/>
          </a:xfrm>
          <a:prstGeom prst="rect">
            <a:avLst/>
          </a:prstGeom>
          <a:noFill/>
        </p:spPr>
        <p:txBody>
          <a:bodyPr vert="horz" wrap="none" lIns="0" tIns="0" rIns="0" bIns="0" rtlCol="0" anchor="ctr" anchorCtr="0">
            <a:noAutofit/>
          </a:bodyPr>
          <a:lstStyle/>
          <a:p>
            <a:r>
              <a:rPr lang="en-US" sz="1200" b="1" spc="-26">
                <a:solidFill>
                  <a:schemeClr val="lt1"/>
                </a:solidFill>
              </a:rPr>
              <a:t>1702</a:t>
            </a:r>
          </a:p>
        </p:txBody>
      </p:sp>
      <p:sp>
        <p:nvSpPr>
          <p:cNvPr id="133" name="OTLSHAPE_TB_00000000000000000000000000000000_TimescaleInterval7"/>
          <p:cNvSpPr txBox="1"/>
          <p:nvPr>
            <p:custDataLst>
              <p:tags r:id="rId43"/>
            </p:custDataLst>
          </p:nvPr>
        </p:nvSpPr>
        <p:spPr>
          <a:xfrm>
            <a:off x="4256281" y="2306181"/>
            <a:ext cx="498049" cy="185111"/>
          </a:xfrm>
          <a:prstGeom prst="rect">
            <a:avLst/>
          </a:prstGeom>
          <a:noFill/>
        </p:spPr>
        <p:txBody>
          <a:bodyPr vert="horz" wrap="none" lIns="0" tIns="0" rIns="0" bIns="0" rtlCol="0" anchor="ctr" anchorCtr="0">
            <a:noAutofit/>
          </a:bodyPr>
          <a:lstStyle/>
          <a:p>
            <a:r>
              <a:rPr lang="en-US" sz="1200" b="1" spc="-26">
                <a:solidFill>
                  <a:schemeClr val="lt1"/>
                </a:solidFill>
              </a:rPr>
              <a:t>1854</a:t>
            </a:r>
          </a:p>
        </p:txBody>
      </p:sp>
      <p:sp>
        <p:nvSpPr>
          <p:cNvPr id="134" name="OTLSHAPE_TB_00000000000000000000000000000000_TimescaleInterval7"/>
          <p:cNvSpPr txBox="1"/>
          <p:nvPr>
            <p:custDataLst>
              <p:tags r:id="rId44"/>
            </p:custDataLst>
          </p:nvPr>
        </p:nvSpPr>
        <p:spPr>
          <a:xfrm>
            <a:off x="6977531" y="2306181"/>
            <a:ext cx="1019178" cy="199286"/>
          </a:xfrm>
          <a:prstGeom prst="rect">
            <a:avLst/>
          </a:prstGeom>
          <a:noFill/>
        </p:spPr>
        <p:txBody>
          <a:bodyPr vert="horz" wrap="none" lIns="0" tIns="0" rIns="0" bIns="0" rtlCol="0" anchor="ctr" anchorCtr="0">
            <a:noAutofit/>
          </a:bodyPr>
          <a:lstStyle/>
          <a:p>
            <a:r>
              <a:rPr lang="en-US" sz="1200" b="1" spc="-26">
                <a:solidFill>
                  <a:schemeClr val="lt1"/>
                </a:solidFill>
              </a:rPr>
              <a:t>1939 - 1942</a:t>
            </a:r>
          </a:p>
        </p:txBody>
      </p:sp>
      <p:sp>
        <p:nvSpPr>
          <p:cNvPr id="135" name="OTLSHAPE_TB_00000000000000000000000000000000_TimescaleInterval7"/>
          <p:cNvSpPr txBox="1"/>
          <p:nvPr>
            <p:custDataLst>
              <p:tags r:id="rId45"/>
            </p:custDataLst>
          </p:nvPr>
        </p:nvSpPr>
        <p:spPr>
          <a:xfrm>
            <a:off x="10005134" y="2306181"/>
            <a:ext cx="498049" cy="185111"/>
          </a:xfrm>
          <a:prstGeom prst="rect">
            <a:avLst/>
          </a:prstGeom>
          <a:noFill/>
        </p:spPr>
        <p:txBody>
          <a:bodyPr vert="horz" wrap="none" lIns="0" tIns="0" rIns="0" bIns="0" rtlCol="0" anchor="ctr" anchorCtr="0">
            <a:noAutofit/>
          </a:bodyPr>
          <a:lstStyle/>
          <a:p>
            <a:r>
              <a:rPr lang="en-US" sz="1200" b="1" spc="-26">
                <a:solidFill>
                  <a:schemeClr val="lt1"/>
                </a:solidFill>
              </a:rPr>
              <a:t>2017</a:t>
            </a:r>
          </a:p>
        </p:txBody>
      </p:sp>
      <p:sp>
        <p:nvSpPr>
          <p:cNvPr id="136" name="OTLSHAPE_TB_00000000000000000000000000000000_TimescaleInterval7"/>
          <p:cNvSpPr txBox="1"/>
          <p:nvPr>
            <p:custDataLst>
              <p:tags r:id="rId46"/>
            </p:custDataLst>
          </p:nvPr>
        </p:nvSpPr>
        <p:spPr>
          <a:xfrm>
            <a:off x="1047168"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1959</a:t>
            </a:r>
          </a:p>
        </p:txBody>
      </p:sp>
      <p:sp>
        <p:nvSpPr>
          <p:cNvPr id="137" name="OTLSHAPE_TB_00000000000000000000000000000000_TimescaleInterval7"/>
          <p:cNvSpPr txBox="1"/>
          <p:nvPr>
            <p:custDataLst>
              <p:tags r:id="rId47"/>
            </p:custDataLst>
          </p:nvPr>
        </p:nvSpPr>
        <p:spPr>
          <a:xfrm>
            <a:off x="2563008"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1976</a:t>
            </a:r>
          </a:p>
        </p:txBody>
      </p:sp>
      <p:sp>
        <p:nvSpPr>
          <p:cNvPr id="146" name="OTLSHAPE_TB_00000000000000000000000000000000_TimescaleInterval7"/>
          <p:cNvSpPr txBox="1"/>
          <p:nvPr>
            <p:custDataLst>
              <p:tags r:id="rId48"/>
            </p:custDataLst>
          </p:nvPr>
        </p:nvSpPr>
        <p:spPr>
          <a:xfrm>
            <a:off x="4080100"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1982</a:t>
            </a:r>
          </a:p>
        </p:txBody>
      </p:sp>
      <p:sp>
        <p:nvSpPr>
          <p:cNvPr id="149" name="OTLSHAPE_TB_00000000000000000000000000000000_TimescaleInterval7"/>
          <p:cNvSpPr txBox="1"/>
          <p:nvPr>
            <p:custDataLst>
              <p:tags r:id="rId49"/>
            </p:custDataLst>
          </p:nvPr>
        </p:nvSpPr>
        <p:spPr>
          <a:xfrm>
            <a:off x="5305687"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1998</a:t>
            </a:r>
          </a:p>
        </p:txBody>
      </p:sp>
      <p:sp>
        <p:nvSpPr>
          <p:cNvPr id="151" name="OTLSHAPE_TB_00000000000000000000000000000000_TimescaleInterval7"/>
          <p:cNvSpPr txBox="1"/>
          <p:nvPr>
            <p:custDataLst>
              <p:tags r:id="rId50"/>
            </p:custDataLst>
          </p:nvPr>
        </p:nvSpPr>
        <p:spPr>
          <a:xfrm>
            <a:off x="6634553"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2000</a:t>
            </a:r>
          </a:p>
        </p:txBody>
      </p:sp>
      <p:sp>
        <p:nvSpPr>
          <p:cNvPr id="152" name="OTLSHAPE_TB_00000000000000000000000000000000_TimescaleInterval7"/>
          <p:cNvSpPr txBox="1"/>
          <p:nvPr>
            <p:custDataLst>
              <p:tags r:id="rId51"/>
            </p:custDataLst>
          </p:nvPr>
        </p:nvSpPr>
        <p:spPr>
          <a:xfrm>
            <a:off x="7713982" y="5290963"/>
            <a:ext cx="541080" cy="217009"/>
          </a:xfrm>
          <a:prstGeom prst="rect">
            <a:avLst/>
          </a:prstGeom>
          <a:noFill/>
        </p:spPr>
        <p:txBody>
          <a:bodyPr vert="horz" wrap="none" lIns="0" tIns="0" rIns="0" bIns="0" rtlCol="0" anchor="ctr" anchorCtr="0">
            <a:noAutofit/>
          </a:bodyPr>
          <a:lstStyle/>
          <a:p>
            <a:r>
              <a:rPr lang="en-US" sz="1200" b="1" spc="-26">
                <a:solidFill>
                  <a:schemeClr val="lt1"/>
                </a:solidFill>
              </a:rPr>
              <a:t>2006</a:t>
            </a:r>
          </a:p>
        </p:txBody>
      </p:sp>
      <p:sp>
        <p:nvSpPr>
          <p:cNvPr id="155" name="Rectangle 154"/>
          <p:cNvSpPr/>
          <p:nvPr/>
        </p:nvSpPr>
        <p:spPr>
          <a:xfrm>
            <a:off x="2143006" y="5719987"/>
            <a:ext cx="9482522" cy="523220"/>
          </a:xfrm>
          <a:prstGeom prst="rect">
            <a:avLst/>
          </a:prstGeom>
        </p:spPr>
        <p:txBody>
          <a:bodyPr wrap="none">
            <a:spAutoFit/>
          </a:bodyPr>
          <a:lstStyle/>
          <a:p>
            <a:pPr>
              <a:buFont typeface="Arial" pitchFamily="34" charset="0"/>
              <a:buChar char="•"/>
            </a:pPr>
            <a:r>
              <a:rPr lang="en-US" sz="1400" dirty="0">
                <a:cs typeface="Calibri" pitchFamily="34" charset="0"/>
              </a:rPr>
              <a:t> </a:t>
            </a:r>
            <a:r>
              <a:rPr lang="en-US" sz="1400" b="1" dirty="0">
                <a:cs typeface="Calibri" pitchFamily="34" charset="0"/>
              </a:rPr>
              <a:t>Binary</a:t>
            </a:r>
            <a:r>
              <a:rPr lang="en-US" sz="1400" dirty="0">
                <a:cs typeface="Calibri" pitchFamily="34" charset="0"/>
              </a:rPr>
              <a:t> Computation theory and implementation is mature and robust.</a:t>
            </a:r>
          </a:p>
          <a:p>
            <a:pPr>
              <a:buFont typeface="Arial" pitchFamily="34" charset="0"/>
              <a:buChar char="•"/>
            </a:pPr>
            <a:r>
              <a:rPr lang="en-US" sz="1400" dirty="0">
                <a:cs typeface="Calibri" pitchFamily="34" charset="0"/>
              </a:rPr>
              <a:t> </a:t>
            </a:r>
            <a:r>
              <a:rPr lang="en-US" sz="1400" b="1" dirty="0">
                <a:cs typeface="Calibri" pitchFamily="34" charset="0"/>
              </a:rPr>
              <a:t>Quantum</a:t>
            </a:r>
            <a:r>
              <a:rPr lang="en-US" sz="1400" dirty="0">
                <a:cs typeface="Calibri" pitchFamily="34" charset="0"/>
              </a:rPr>
              <a:t> Computation theory maybe – but materials science implementation is </a:t>
            </a:r>
            <a:r>
              <a:rPr lang="en-US" sz="1400" b="1" dirty="0">
                <a:solidFill>
                  <a:srgbClr val="DF8016"/>
                </a:solidFill>
                <a:cs typeface="Calibri" pitchFamily="34" charset="0"/>
              </a:rPr>
              <a:t>not</a:t>
            </a:r>
            <a:r>
              <a:rPr lang="en-US" sz="1400" dirty="0">
                <a:cs typeface="Calibri" pitchFamily="34" charset="0"/>
              </a:rPr>
              <a:t> !</a:t>
            </a:r>
          </a:p>
        </p:txBody>
      </p:sp>
      <p:sp>
        <p:nvSpPr>
          <p:cNvPr id="73" name="Rectangle 72"/>
          <p:cNvSpPr/>
          <p:nvPr/>
        </p:nvSpPr>
        <p:spPr>
          <a:xfrm>
            <a:off x="486787" y="519981"/>
            <a:ext cx="9254924" cy="258532"/>
          </a:xfrm>
          <a:prstGeom prst="rect">
            <a:avLst/>
          </a:prstGeom>
        </p:spPr>
        <p:txBody>
          <a:bodyPr wrap="square">
            <a:spAutoFit/>
          </a:bodyPr>
          <a:lstStyle/>
          <a:p>
            <a:pPr>
              <a:lnSpc>
                <a:spcPct val="90000"/>
              </a:lnSpc>
              <a:spcBef>
                <a:spcPct val="0"/>
              </a:spcBef>
              <a:defRPr/>
            </a:pPr>
            <a:r>
              <a:rPr lang="en-US" sz="1200" b="1" dirty="0">
                <a:solidFill>
                  <a:srgbClr val="E87722"/>
                </a:solidFill>
                <a:latin typeface="Arial" pitchFamily="34" charset="0"/>
                <a:cs typeface="Arial" pitchFamily="34" charset="0"/>
              </a:rPr>
              <a:t>Creating Context:</a:t>
            </a:r>
            <a:r>
              <a:rPr lang="en-US" sz="1200" dirty="0">
                <a:latin typeface="Arial" pitchFamily="34" charset="0"/>
                <a:cs typeface="Arial" pitchFamily="34" charset="0"/>
              </a:rPr>
              <a:t> History of Scientific Theory of Computation</a:t>
            </a:r>
            <a:r>
              <a:rPr lang="en-US" sz="1200" dirty="0"/>
              <a:t> | </a:t>
            </a:r>
            <a:r>
              <a:rPr lang="en-US" sz="1200" b="1" dirty="0"/>
              <a:t>Timelines and Innovation Spans</a:t>
            </a:r>
            <a:r>
              <a:rPr lang="en-US" sz="1200" dirty="0">
                <a:solidFill>
                  <a:srgbClr val="E87722"/>
                </a:solidFill>
                <a:latin typeface="Arial" pitchFamily="34" charset="0"/>
                <a:cs typeface="Arial" pitchFamily="34" charset="0"/>
              </a:rPr>
              <a:t> </a:t>
            </a:r>
            <a:endParaRPr lang="en-US" sz="1200" dirty="0">
              <a:solidFill>
                <a:srgbClr val="E87722"/>
              </a:solidFill>
            </a:endParaRPr>
          </a:p>
        </p:txBody>
      </p:sp>
      <p:cxnSp>
        <p:nvCxnSpPr>
          <p:cNvPr id="111" name="OTLSHAPE_M_e1c7cf84c58947e29d39b8ae60f45498_Connector2">
            <a:extLst>
              <a:ext uri="{FF2B5EF4-FFF2-40B4-BE49-F238E27FC236}">
                <a16:creationId xmlns:a16="http://schemas.microsoft.com/office/drawing/2014/main" id="{018A6808-A9B5-BB47-95BF-0FB1AEA73A7E}"/>
              </a:ext>
            </a:extLst>
          </p:cNvPr>
          <p:cNvCxnSpPr>
            <a:cxnSpLocks/>
          </p:cNvCxnSpPr>
          <p:nvPr>
            <p:custDataLst>
              <p:tags r:id="rId52"/>
            </p:custDataLst>
          </p:nvPr>
        </p:nvCxnSpPr>
        <p:spPr>
          <a:xfrm>
            <a:off x="10759215" y="3768968"/>
            <a:ext cx="0" cy="1388488"/>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32553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OTLSHAPE_TB_00000000000000000000000000000000_ElapsedTime" hidden="1"/>
          <p:cNvSpPr/>
          <p:nvPr>
            <p:custDataLst>
              <p:tags r:id="rId2"/>
            </p:custDataLst>
          </p:nvPr>
        </p:nvSpPr>
        <p:spPr>
          <a:xfrm>
            <a:off x="152400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3"/>
            </p:custDataLst>
          </p:nvPr>
        </p:nvSpPr>
        <p:spPr>
          <a:xfrm>
            <a:off x="2211083"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4"/>
            </p:custDataLst>
          </p:nvPr>
        </p:nvSpPr>
        <p:spPr>
          <a:xfrm>
            <a:off x="2265512"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154" name="Title 2"/>
          <p:cNvSpPr txBox="1">
            <a:spLocks/>
          </p:cNvSpPr>
          <p:nvPr/>
        </p:nvSpPr>
        <p:spPr>
          <a:xfrm>
            <a:off x="2023729" y="127596"/>
            <a:ext cx="7942523" cy="861236"/>
          </a:xfrm>
          <a:prstGeom prst="rect">
            <a:avLst/>
          </a:prstGeom>
        </p:spPr>
        <p:txBody>
          <a:bodyPr vert="horz" lIns="91440" tIns="45720" rIns="91440" bIns="45720" rtlCol="0" anchor="b" anchorCtr="0">
            <a:noAutofit/>
          </a:bodyPr>
          <a:lstStyle/>
          <a:p>
            <a:pPr>
              <a:lnSpc>
                <a:spcPct val="90000"/>
              </a:lnSpc>
              <a:spcBef>
                <a:spcPct val="0"/>
              </a:spcBef>
            </a:pPr>
            <a:endParaRPr lang="en-US" sz="800"/>
          </a:p>
        </p:txBody>
      </p:sp>
      <p:pic>
        <p:nvPicPr>
          <p:cNvPr id="5122" name="Picture 2"/>
          <p:cNvPicPr>
            <a:picLocks noChangeAspect="1" noChangeArrowheads="1"/>
          </p:cNvPicPr>
          <p:nvPr/>
        </p:nvPicPr>
        <p:blipFill>
          <a:blip r:embed="rId6"/>
          <a:srcRect/>
          <a:stretch>
            <a:fillRect/>
          </a:stretch>
        </p:blipFill>
        <p:spPr bwMode="auto">
          <a:xfrm>
            <a:off x="0" y="1201654"/>
            <a:ext cx="12192000" cy="3466630"/>
          </a:xfrm>
          <a:prstGeom prst="rect">
            <a:avLst/>
          </a:prstGeom>
          <a:noFill/>
          <a:ln w="9525">
            <a:noFill/>
            <a:miter lim="800000"/>
            <a:headEnd/>
            <a:tailEnd/>
          </a:ln>
          <a:effectLst/>
          <a:scene3d>
            <a:camera prst="orthographicFront"/>
            <a:lightRig rig="threePt" dir="t"/>
          </a:scene3d>
          <a:sp3d prstMaterial="metal"/>
        </p:spPr>
      </p:pic>
      <p:sp>
        <p:nvSpPr>
          <p:cNvPr id="75" name="Rectangle 74"/>
          <p:cNvSpPr/>
          <p:nvPr/>
        </p:nvSpPr>
        <p:spPr>
          <a:xfrm>
            <a:off x="942975" y="5170094"/>
            <a:ext cx="10858500" cy="1077218"/>
          </a:xfrm>
          <a:prstGeom prst="rect">
            <a:avLst/>
          </a:prstGeom>
        </p:spPr>
        <p:txBody>
          <a:bodyPr wrap="square">
            <a:spAutoFit/>
          </a:bodyPr>
          <a:lstStyle/>
          <a:p>
            <a:r>
              <a:rPr lang="en-US" sz="1600" dirty="0">
                <a:cs typeface="Calibri" pitchFamily="34" charset="0"/>
              </a:rPr>
              <a:t>In the first half of the 20th century, </a:t>
            </a:r>
            <a:r>
              <a:rPr lang="en-US" sz="1600" b="1" dirty="0">
                <a:cs typeface="Calibri" pitchFamily="34" charset="0"/>
              </a:rPr>
              <a:t>analog computers </a:t>
            </a:r>
            <a:r>
              <a:rPr lang="en-US" sz="1600" dirty="0">
                <a:cs typeface="Calibri" pitchFamily="34" charset="0"/>
              </a:rPr>
              <a:t>were considered by many to be the future of computing. These devices used the </a:t>
            </a:r>
            <a:r>
              <a:rPr lang="en-US" sz="1600" u="sng" dirty="0">
                <a:cs typeface="Calibri" pitchFamily="34" charset="0"/>
              </a:rPr>
              <a:t>continuously changeable</a:t>
            </a:r>
            <a:r>
              <a:rPr lang="en-US" sz="1600" dirty="0">
                <a:cs typeface="Calibri" pitchFamily="34" charset="0"/>
              </a:rPr>
              <a:t> aspects of </a:t>
            </a:r>
            <a:r>
              <a:rPr lang="en-US" sz="1600" b="1" u="sng" dirty="0">
                <a:cs typeface="Calibri" pitchFamily="34" charset="0"/>
              </a:rPr>
              <a:t>physical phenomena </a:t>
            </a:r>
            <a:r>
              <a:rPr lang="en-US" sz="1600" dirty="0">
                <a:cs typeface="Calibri" pitchFamily="34" charset="0"/>
              </a:rPr>
              <a:t>such as </a:t>
            </a:r>
            <a:r>
              <a:rPr lang="en-US" sz="1600" b="1" dirty="0">
                <a:solidFill>
                  <a:srgbClr val="DF8016"/>
                </a:solidFill>
                <a:cs typeface="Calibri" pitchFamily="34" charset="0"/>
              </a:rPr>
              <a:t>electrical</a:t>
            </a:r>
            <a:r>
              <a:rPr lang="en-US" sz="1600" dirty="0">
                <a:solidFill>
                  <a:srgbClr val="DF8016"/>
                </a:solidFill>
                <a:cs typeface="Calibri" pitchFamily="34" charset="0"/>
              </a:rPr>
              <a:t>, </a:t>
            </a:r>
            <a:r>
              <a:rPr lang="en-US" sz="1600" b="1" dirty="0">
                <a:solidFill>
                  <a:srgbClr val="DF8016"/>
                </a:solidFill>
                <a:cs typeface="Calibri" pitchFamily="34" charset="0"/>
              </a:rPr>
              <a:t>mechanical</a:t>
            </a:r>
            <a:r>
              <a:rPr lang="en-US" sz="1600" dirty="0">
                <a:cs typeface="Calibri" pitchFamily="34" charset="0"/>
              </a:rPr>
              <a:t>, or </a:t>
            </a:r>
            <a:r>
              <a:rPr lang="en-US" sz="1600" b="1" dirty="0">
                <a:solidFill>
                  <a:srgbClr val="DF8016"/>
                </a:solidFill>
                <a:cs typeface="Calibri" pitchFamily="34" charset="0"/>
              </a:rPr>
              <a:t>hydraulic</a:t>
            </a:r>
            <a:r>
              <a:rPr lang="en-US" sz="1600" dirty="0">
                <a:cs typeface="Calibri" pitchFamily="34" charset="0"/>
              </a:rPr>
              <a:t> quantities to model the problem being solved, in contrast to </a:t>
            </a:r>
            <a:r>
              <a:rPr lang="en-US" sz="1600" b="1" dirty="0">
                <a:cs typeface="Calibri" pitchFamily="34" charset="0"/>
              </a:rPr>
              <a:t>digital computers </a:t>
            </a:r>
            <a:r>
              <a:rPr lang="en-US" sz="1600" dirty="0">
                <a:cs typeface="Calibri" pitchFamily="34" charset="0"/>
              </a:rPr>
              <a:t>that represented varying quantities </a:t>
            </a:r>
            <a:r>
              <a:rPr lang="en-US" sz="1600" b="1" dirty="0">
                <a:solidFill>
                  <a:srgbClr val="DF8016"/>
                </a:solidFill>
                <a:cs typeface="Calibri" pitchFamily="34" charset="0"/>
              </a:rPr>
              <a:t>symbolically</a:t>
            </a:r>
            <a:r>
              <a:rPr lang="en-US" sz="1600" dirty="0">
                <a:cs typeface="Calibri" pitchFamily="34" charset="0"/>
              </a:rPr>
              <a:t>, as their numerical values change.</a:t>
            </a:r>
          </a:p>
        </p:txBody>
      </p:sp>
      <p:sp>
        <p:nvSpPr>
          <p:cNvPr id="3" name="Title 2">
            <a:extLst>
              <a:ext uri="{FF2B5EF4-FFF2-40B4-BE49-F238E27FC236}">
                <a16:creationId xmlns:a16="http://schemas.microsoft.com/office/drawing/2014/main" id="{A4370623-173C-424D-92AF-A1E72C6A46E7}"/>
              </a:ext>
            </a:extLst>
          </p:cNvPr>
          <p:cNvSpPr>
            <a:spLocks noGrp="1"/>
          </p:cNvSpPr>
          <p:nvPr>
            <p:ph type="title"/>
          </p:nvPr>
        </p:nvSpPr>
        <p:spPr>
          <a:xfrm>
            <a:off x="495300" y="0"/>
            <a:ext cx="9291638" cy="1074058"/>
          </a:xfrm>
        </p:spPr>
        <p:txBody>
          <a:bodyPr>
            <a:normAutofit/>
          </a:bodyPr>
          <a:lstStyle/>
          <a:p>
            <a:r>
              <a:rPr lang="en-US" dirty="0"/>
              <a:t>Physical Manifestation(s) of Circuits and Maturity</a:t>
            </a:r>
          </a:p>
        </p:txBody>
      </p:sp>
      <p:sp>
        <p:nvSpPr>
          <p:cNvPr id="71" name="Title 1"/>
          <p:cNvSpPr txBox="1">
            <a:spLocks/>
          </p:cNvSpPr>
          <p:nvPr/>
        </p:nvSpPr>
        <p:spPr>
          <a:xfrm>
            <a:off x="924399" y="4775361"/>
            <a:ext cx="4078015" cy="409514"/>
          </a:xfrm>
          <a:prstGeom prst="rect">
            <a:avLst/>
          </a:prstGeom>
        </p:spPr>
        <p:txBody>
          <a:bodyPr vert="horz" lIns="91440" tIns="45720" rIns="91440" bIns="45720" rtlCol="0" anchor="t" anchorCtr="0">
            <a:normAutofit fontScale="97500"/>
          </a:bodyPr>
          <a:lstStyle/>
          <a:p>
            <a:pPr>
              <a:lnSpc>
                <a:spcPct val="90000"/>
              </a:lnSpc>
              <a:spcBef>
                <a:spcPct val="0"/>
              </a:spcBef>
              <a:defRPr/>
            </a:pPr>
            <a:r>
              <a:rPr lang="en-US" sz="2400" dirty="0">
                <a:latin typeface="Arial" pitchFamily="34" charset="0"/>
                <a:ea typeface="+mj-ea"/>
                <a:cs typeface="Arial" pitchFamily="34" charset="0"/>
              </a:rPr>
              <a:t>Binary Computer Circuits</a:t>
            </a:r>
          </a:p>
        </p:txBody>
      </p:sp>
      <p:sp>
        <p:nvSpPr>
          <p:cNvPr id="2" name="Rectangle 1"/>
          <p:cNvSpPr/>
          <p:nvPr/>
        </p:nvSpPr>
        <p:spPr>
          <a:xfrm>
            <a:off x="411218" y="341853"/>
            <a:ext cx="2172390" cy="369332"/>
          </a:xfrm>
          <a:prstGeom prst="rect">
            <a:avLst/>
          </a:prstGeom>
        </p:spPr>
        <p:txBody>
          <a:bodyPr wrap="none">
            <a:spAutoFit/>
          </a:bodyPr>
          <a:lstStyle/>
          <a:p>
            <a:r>
              <a:rPr lang="en-US" b="1" dirty="0">
                <a:solidFill>
                  <a:srgbClr val="E87722"/>
                </a:solidFill>
                <a:latin typeface="Arial" pitchFamily="34" charset="0"/>
                <a:cs typeface="Arial" pitchFamily="34" charset="0"/>
              </a:rPr>
              <a:t>Creating Context</a:t>
            </a:r>
            <a:r>
              <a:rPr lang="en-US" dirty="0">
                <a:solidFill>
                  <a:srgbClr val="E87722"/>
                </a:solidFill>
                <a:latin typeface="Arial" pitchFamily="34" charset="0"/>
                <a:cs typeface="Arial" pitchFamily="34" charset="0"/>
              </a:rPr>
              <a:t> </a:t>
            </a:r>
            <a:endParaRPr lang="en-US" dirty="0">
              <a:solidFill>
                <a:srgbClr val="E87722"/>
              </a:solidFill>
            </a:endParaRPr>
          </a:p>
        </p:txBody>
      </p:sp>
    </p:spTree>
    <p:custDataLst>
      <p:tags r:id="rId1"/>
    </p:custDataLst>
    <p:extLst>
      <p:ext uri="{BB962C8B-B14F-4D97-AF65-F5344CB8AC3E}">
        <p14:creationId xmlns:p14="http://schemas.microsoft.com/office/powerpoint/2010/main" val="3101222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0121F-F59B-E641-8A06-AB24D56AC1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624" y="2088731"/>
            <a:ext cx="1734855" cy="1734855"/>
          </a:xfrm>
          <a:prstGeom prst="rect">
            <a:avLst/>
          </a:prstGeom>
        </p:spPr>
      </p:pic>
      <p:pic>
        <p:nvPicPr>
          <p:cNvPr id="9" name="Picture 8">
            <a:extLst>
              <a:ext uri="{FF2B5EF4-FFF2-40B4-BE49-F238E27FC236}">
                <a16:creationId xmlns:a16="http://schemas.microsoft.com/office/drawing/2014/main" id="{39A0801B-CF06-1843-AF7E-AF9CDDD37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4123" y="2088731"/>
            <a:ext cx="1734855" cy="1734855"/>
          </a:xfrm>
          <a:prstGeom prst="rect">
            <a:avLst/>
          </a:prstGeom>
        </p:spPr>
      </p:pic>
      <p:pic>
        <p:nvPicPr>
          <p:cNvPr id="19" name="Picture 18">
            <a:extLst>
              <a:ext uri="{FF2B5EF4-FFF2-40B4-BE49-F238E27FC236}">
                <a16:creationId xmlns:a16="http://schemas.microsoft.com/office/drawing/2014/main" id="{A01653E6-5FD9-AC4B-97E4-E359B192C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624" y="4033247"/>
            <a:ext cx="1734855" cy="1734855"/>
          </a:xfrm>
          <a:prstGeom prst="rect">
            <a:avLst/>
          </a:prstGeom>
        </p:spPr>
      </p:pic>
      <p:pic>
        <p:nvPicPr>
          <p:cNvPr id="23" name="Picture 22">
            <a:extLst>
              <a:ext uri="{FF2B5EF4-FFF2-40B4-BE49-F238E27FC236}">
                <a16:creationId xmlns:a16="http://schemas.microsoft.com/office/drawing/2014/main" id="{D884BC7D-1507-4146-9D4B-58C4A046EC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4123" y="4033247"/>
            <a:ext cx="1734855" cy="1734855"/>
          </a:xfrm>
          <a:prstGeom prst="rect">
            <a:avLst/>
          </a:prstGeom>
        </p:spPr>
      </p:pic>
      <p:sp>
        <p:nvSpPr>
          <p:cNvPr id="4" name="Rectangle 3"/>
          <p:cNvSpPr/>
          <p:nvPr/>
        </p:nvSpPr>
        <p:spPr>
          <a:xfrm>
            <a:off x="453259" y="3857297"/>
            <a:ext cx="4240480" cy="414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p:cNvSpPr/>
          <p:nvPr/>
        </p:nvSpPr>
        <p:spPr>
          <a:xfrm>
            <a:off x="9519681" y="1105589"/>
            <a:ext cx="2672319" cy="5752412"/>
          </a:xfrm>
          <a:prstGeom prst="rect">
            <a:avLst/>
          </a:prstGeom>
          <a:solidFill>
            <a:srgbClr val="F2B4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863" name="OTLSHAPE_TB_00000000000000000000000000000000_ElapsedTime" hidden="1"/>
          <p:cNvSpPr/>
          <p:nvPr>
            <p:custDataLst>
              <p:tags r:id="rId2"/>
            </p:custDataLst>
          </p:nvPr>
        </p:nvSpPr>
        <p:spPr>
          <a:xfrm>
            <a:off x="152400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5" name="OTLSHAPE_TB_00000000000000000000000000000000_TodayMarkerShape" hidden="1"/>
          <p:cNvSpPr/>
          <p:nvPr>
            <p:custDataLst>
              <p:tags r:id="rId3"/>
            </p:custDataLst>
          </p:nvPr>
        </p:nvSpPr>
        <p:spPr>
          <a:xfrm>
            <a:off x="2211083" y="4152900"/>
            <a:ext cx="108857" cy="127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6" name="OTLSHAPE_TB_00000000000000000000000000000000_TodayMarkerText" hidden="1"/>
          <p:cNvSpPr txBox="1"/>
          <p:nvPr>
            <p:custDataLst>
              <p:tags r:id="rId4"/>
            </p:custDataLst>
          </p:nvPr>
        </p:nvSpPr>
        <p:spPr>
          <a:xfrm>
            <a:off x="2265512" y="4279900"/>
            <a:ext cx="363369" cy="184666"/>
          </a:xfrm>
          <a:prstGeom prst="rect">
            <a:avLst/>
          </a:prstGeom>
          <a:noFill/>
        </p:spPr>
        <p:txBody>
          <a:bodyPr vert="horz" wrap="none" lIns="0" tIns="0" rIns="0" bIns="0" rtlCol="0" anchor="ctr" anchorCtr="0">
            <a:spAutoFit/>
          </a:bodyPr>
          <a:lstStyle/>
          <a:p>
            <a:pPr algn="ctr"/>
            <a:r>
              <a:rPr lang="en-US" sz="1200">
                <a:solidFill>
                  <a:schemeClr val="dk1"/>
                </a:solidFill>
                <a:latin typeface="Calibri" panose="020F0502020204030204" pitchFamily="34" charset="0"/>
              </a:rPr>
              <a:t>Today</a:t>
            </a:r>
          </a:p>
        </p:txBody>
      </p:sp>
      <p:sp>
        <p:nvSpPr>
          <p:cNvPr id="71" name="Title 1"/>
          <p:cNvSpPr txBox="1">
            <a:spLocks/>
          </p:cNvSpPr>
          <p:nvPr/>
        </p:nvSpPr>
        <p:spPr>
          <a:xfrm>
            <a:off x="1932922" y="1130595"/>
            <a:ext cx="3440064" cy="354249"/>
          </a:xfrm>
          <a:prstGeom prst="rect">
            <a:avLst/>
          </a:prstGeom>
        </p:spPr>
        <p:txBody>
          <a:bodyPr vert="horz" lIns="91440" tIns="45720" rIns="91440" bIns="45720" rtlCol="0" anchor="b" anchorCtr="0">
            <a:normAutofit fontScale="97500" lnSpcReduction="10000"/>
          </a:bodyPr>
          <a:lstStyle/>
          <a:p>
            <a:pPr>
              <a:lnSpc>
                <a:spcPct val="90000"/>
              </a:lnSpc>
              <a:spcBef>
                <a:spcPct val="0"/>
              </a:spcBef>
              <a:defRPr/>
            </a:pPr>
            <a:endParaRPr lang="en-US" sz="2000">
              <a:latin typeface="Arial" pitchFamily="34" charset="0"/>
              <a:ea typeface="+mj-ea"/>
              <a:cs typeface="Arial" pitchFamily="34" charset="0"/>
            </a:endParaRPr>
          </a:p>
        </p:txBody>
      </p:sp>
      <p:pic>
        <p:nvPicPr>
          <p:cNvPr id="6147" name="Picture 3"/>
          <p:cNvPicPr>
            <a:picLocks noChangeAspect="1" noChangeArrowheads="1"/>
          </p:cNvPicPr>
          <p:nvPr/>
        </p:nvPicPr>
        <p:blipFill rotWithShape="1">
          <a:blip r:embed="rId10"/>
          <a:srcRect t="10899"/>
          <a:stretch/>
        </p:blipFill>
        <p:spPr bwMode="auto">
          <a:xfrm>
            <a:off x="5210314" y="2548373"/>
            <a:ext cx="4146696" cy="3146575"/>
          </a:xfrm>
          <a:prstGeom prst="rect">
            <a:avLst/>
          </a:prstGeom>
          <a:noFill/>
          <a:ln w="9525">
            <a:noFill/>
            <a:miter lim="800000"/>
            <a:headEnd/>
            <a:tailEnd/>
          </a:ln>
        </p:spPr>
      </p:pic>
      <p:sp>
        <p:nvSpPr>
          <p:cNvPr id="11" name="Rectangle 10"/>
          <p:cNvSpPr/>
          <p:nvPr/>
        </p:nvSpPr>
        <p:spPr>
          <a:xfrm>
            <a:off x="9892819" y="1741081"/>
            <a:ext cx="1952340" cy="3754874"/>
          </a:xfrm>
          <a:prstGeom prst="rect">
            <a:avLst/>
          </a:prstGeom>
        </p:spPr>
        <p:txBody>
          <a:bodyPr wrap="square">
            <a:spAutoFit/>
          </a:bodyPr>
          <a:lstStyle/>
          <a:p>
            <a:r>
              <a:rPr lang="en-US" sz="1400" b="1" dirty="0">
                <a:latin typeface="Arial" charset="0"/>
                <a:ea typeface="Arial" charset="0"/>
                <a:cs typeface="Arial" charset="0"/>
              </a:rPr>
              <a:t>Types of Quantum Processors</a:t>
            </a:r>
            <a:br>
              <a:rPr lang="en-US" sz="1400" b="1"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Superconducting Circuits</a:t>
            </a:r>
            <a:br>
              <a:rPr lang="en-US" sz="1400"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Trapped Ions</a:t>
            </a:r>
            <a:br>
              <a:rPr lang="en-US" sz="1400"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Optical Traps</a:t>
            </a:r>
            <a:br>
              <a:rPr lang="en-US" sz="1400"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Quantum Dots</a:t>
            </a:r>
            <a:br>
              <a:rPr lang="en-US" sz="1400"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Diamond Vacancies</a:t>
            </a:r>
            <a:br>
              <a:rPr lang="en-US" sz="1400" dirty="0">
                <a:latin typeface="Arial" charset="0"/>
                <a:ea typeface="Arial" charset="0"/>
                <a:cs typeface="Arial" charset="0"/>
              </a:rPr>
            </a:br>
            <a:endParaRPr lang="en-US" sz="1400" dirty="0">
              <a:latin typeface="Arial" charset="0"/>
              <a:ea typeface="Arial" charset="0"/>
              <a:cs typeface="Arial" charset="0"/>
            </a:endParaRPr>
          </a:p>
          <a:p>
            <a:pPr marL="342900" indent="-342900">
              <a:buFont typeface="+mj-lt"/>
              <a:buAutoNum type="arabicPeriod"/>
            </a:pPr>
            <a:r>
              <a:rPr lang="en-US" sz="1400" dirty="0">
                <a:latin typeface="Arial" charset="0"/>
                <a:ea typeface="Arial" charset="0"/>
                <a:cs typeface="Arial" charset="0"/>
              </a:rPr>
              <a:t>Semiconductor Impurities</a:t>
            </a:r>
          </a:p>
        </p:txBody>
      </p:sp>
      <p:sp>
        <p:nvSpPr>
          <p:cNvPr id="10" name="Title 2">
            <a:extLst>
              <a:ext uri="{FF2B5EF4-FFF2-40B4-BE49-F238E27FC236}">
                <a16:creationId xmlns:a16="http://schemas.microsoft.com/office/drawing/2014/main" id="{6C611863-A97B-44C2-8456-83BB04C16F38}"/>
              </a:ext>
            </a:extLst>
          </p:cNvPr>
          <p:cNvSpPr>
            <a:spLocks noGrp="1"/>
          </p:cNvSpPr>
          <p:nvPr>
            <p:ph type="title"/>
          </p:nvPr>
        </p:nvSpPr>
        <p:spPr>
          <a:xfrm>
            <a:off x="495300" y="0"/>
            <a:ext cx="8920181" cy="1074058"/>
          </a:xfrm>
        </p:spPr>
        <p:txBody>
          <a:bodyPr>
            <a:normAutofit/>
          </a:bodyPr>
          <a:lstStyle/>
          <a:p>
            <a:r>
              <a:rPr lang="en-US"/>
              <a:t>Physical Manifestation(s) of circuits and maturity</a:t>
            </a:r>
          </a:p>
        </p:txBody>
      </p:sp>
      <p:sp>
        <p:nvSpPr>
          <p:cNvPr id="2" name="Text Placeholder 1">
            <a:extLst>
              <a:ext uri="{FF2B5EF4-FFF2-40B4-BE49-F238E27FC236}">
                <a16:creationId xmlns:a16="http://schemas.microsoft.com/office/drawing/2014/main" id="{BEC2D76E-A140-4D50-B99B-837E39246030}"/>
              </a:ext>
            </a:extLst>
          </p:cNvPr>
          <p:cNvSpPr>
            <a:spLocks noGrp="1"/>
          </p:cNvSpPr>
          <p:nvPr>
            <p:ph type="body" sz="quarter" idx="13"/>
          </p:nvPr>
        </p:nvSpPr>
        <p:spPr/>
        <p:txBody>
          <a:bodyPr/>
          <a:lstStyle/>
          <a:p>
            <a:r>
              <a:rPr lang="en-US" sz="2800">
                <a:latin typeface="Arial" pitchFamily="34" charset="0"/>
                <a:cs typeface="Arial" pitchFamily="34" charset="0"/>
              </a:rPr>
              <a:t>Quantum Computer Circuits</a:t>
            </a:r>
          </a:p>
          <a:p>
            <a:endParaRPr lang="en-US"/>
          </a:p>
        </p:txBody>
      </p:sp>
      <p:sp>
        <p:nvSpPr>
          <p:cNvPr id="12" name="Rectangle 11"/>
          <p:cNvSpPr/>
          <p:nvPr/>
        </p:nvSpPr>
        <p:spPr>
          <a:xfrm>
            <a:off x="411218" y="341853"/>
            <a:ext cx="2172390" cy="369332"/>
          </a:xfrm>
          <a:prstGeom prst="rect">
            <a:avLst/>
          </a:prstGeom>
        </p:spPr>
        <p:txBody>
          <a:bodyPr wrap="none">
            <a:spAutoFit/>
          </a:bodyPr>
          <a:lstStyle/>
          <a:p>
            <a:r>
              <a:rPr lang="en-US" b="1" dirty="0">
                <a:solidFill>
                  <a:srgbClr val="E87722"/>
                </a:solidFill>
                <a:latin typeface="Arial" pitchFamily="34" charset="0"/>
                <a:cs typeface="Arial" pitchFamily="34" charset="0"/>
              </a:rPr>
              <a:t>Creating Context</a:t>
            </a:r>
            <a:r>
              <a:rPr lang="en-US" dirty="0">
                <a:solidFill>
                  <a:srgbClr val="E87722"/>
                </a:solidFill>
                <a:latin typeface="Arial" pitchFamily="34" charset="0"/>
                <a:cs typeface="Arial" pitchFamily="34" charset="0"/>
              </a:rPr>
              <a:t> </a:t>
            </a:r>
            <a:endParaRPr lang="en-US" dirty="0">
              <a:solidFill>
                <a:srgbClr val="E87722"/>
              </a:solidFill>
            </a:endParaRPr>
          </a:p>
        </p:txBody>
      </p:sp>
      <p:sp>
        <p:nvSpPr>
          <p:cNvPr id="3" name="TextBox 2"/>
          <p:cNvSpPr txBox="1"/>
          <p:nvPr/>
        </p:nvSpPr>
        <p:spPr>
          <a:xfrm>
            <a:off x="721350" y="2032668"/>
            <a:ext cx="1743402" cy="261610"/>
          </a:xfrm>
          <a:prstGeom prst="rect">
            <a:avLst/>
          </a:prstGeom>
          <a:noFill/>
        </p:spPr>
        <p:txBody>
          <a:bodyPr wrap="square" rtlCol="0">
            <a:spAutoFit/>
          </a:bodyPr>
          <a:lstStyle/>
          <a:p>
            <a:pPr algn="ctr"/>
            <a:r>
              <a:rPr lang="en-US" sz="1100" b="1" dirty="0">
                <a:solidFill>
                  <a:srgbClr val="E87722"/>
                </a:solidFill>
              </a:rPr>
              <a:t>Linear Quantum Optics</a:t>
            </a:r>
          </a:p>
        </p:txBody>
      </p:sp>
      <p:sp>
        <p:nvSpPr>
          <p:cNvPr id="14" name="TextBox 13"/>
          <p:cNvSpPr txBox="1"/>
          <p:nvPr/>
        </p:nvSpPr>
        <p:spPr>
          <a:xfrm>
            <a:off x="3029849" y="2032668"/>
            <a:ext cx="1743402" cy="261610"/>
          </a:xfrm>
          <a:prstGeom prst="rect">
            <a:avLst/>
          </a:prstGeom>
          <a:noFill/>
        </p:spPr>
        <p:txBody>
          <a:bodyPr wrap="square" rtlCol="0">
            <a:spAutoFit/>
          </a:bodyPr>
          <a:lstStyle/>
          <a:p>
            <a:pPr algn="ctr"/>
            <a:r>
              <a:rPr lang="en-US" sz="1100" b="1" dirty="0">
                <a:solidFill>
                  <a:srgbClr val="E87722"/>
                </a:solidFill>
              </a:rPr>
              <a:t>Trapped Ions</a:t>
            </a:r>
          </a:p>
        </p:txBody>
      </p:sp>
      <p:sp>
        <p:nvSpPr>
          <p:cNvPr id="15" name="TextBox 14"/>
          <p:cNvSpPr txBox="1"/>
          <p:nvPr/>
        </p:nvSpPr>
        <p:spPr>
          <a:xfrm>
            <a:off x="480423" y="3946627"/>
            <a:ext cx="2225257" cy="261610"/>
          </a:xfrm>
          <a:prstGeom prst="rect">
            <a:avLst/>
          </a:prstGeom>
          <a:noFill/>
        </p:spPr>
        <p:txBody>
          <a:bodyPr wrap="square" rtlCol="0">
            <a:spAutoFit/>
          </a:bodyPr>
          <a:lstStyle/>
          <a:p>
            <a:pPr algn="ctr"/>
            <a:r>
              <a:rPr lang="en-US" sz="1100" b="1" dirty="0">
                <a:solidFill>
                  <a:srgbClr val="E87722"/>
                </a:solidFill>
              </a:rPr>
              <a:t>Nuclear Magnetic Resonance</a:t>
            </a:r>
          </a:p>
        </p:txBody>
      </p:sp>
      <p:sp>
        <p:nvSpPr>
          <p:cNvPr id="16" name="TextBox 15"/>
          <p:cNvSpPr txBox="1"/>
          <p:nvPr/>
        </p:nvSpPr>
        <p:spPr>
          <a:xfrm>
            <a:off x="2788922" y="3946627"/>
            <a:ext cx="2225257" cy="261610"/>
          </a:xfrm>
          <a:prstGeom prst="rect">
            <a:avLst/>
          </a:prstGeom>
          <a:noFill/>
        </p:spPr>
        <p:txBody>
          <a:bodyPr wrap="square" rtlCol="0">
            <a:spAutoFit/>
          </a:bodyPr>
          <a:lstStyle/>
          <a:p>
            <a:pPr algn="ctr"/>
            <a:r>
              <a:rPr lang="en-US" sz="1100" b="1" dirty="0">
                <a:solidFill>
                  <a:srgbClr val="E87722"/>
                </a:solidFill>
              </a:rPr>
              <a:t>Superconducting Circuits</a:t>
            </a:r>
          </a:p>
        </p:txBody>
      </p:sp>
      <p:sp>
        <p:nvSpPr>
          <p:cNvPr id="17" name="TextBox 16"/>
          <p:cNvSpPr txBox="1"/>
          <p:nvPr/>
        </p:nvSpPr>
        <p:spPr>
          <a:xfrm>
            <a:off x="5454960" y="2032668"/>
            <a:ext cx="2225257" cy="261610"/>
          </a:xfrm>
          <a:prstGeom prst="rect">
            <a:avLst/>
          </a:prstGeom>
          <a:noFill/>
        </p:spPr>
        <p:txBody>
          <a:bodyPr wrap="square" rtlCol="0">
            <a:spAutoFit/>
          </a:bodyPr>
          <a:lstStyle/>
          <a:p>
            <a:r>
              <a:rPr lang="en-US" sz="1100" b="1">
                <a:solidFill>
                  <a:srgbClr val="E87722"/>
                </a:solidFill>
              </a:rPr>
              <a:t>Electrons in Solid State</a:t>
            </a:r>
            <a:endParaRPr lang="en-US" sz="1100" b="1" dirty="0">
              <a:solidFill>
                <a:srgbClr val="E87722"/>
              </a:solidFill>
            </a:endParaRPr>
          </a:p>
        </p:txBody>
      </p:sp>
      <p:cxnSp>
        <p:nvCxnSpPr>
          <p:cNvPr id="6" name="Straight Connector 5"/>
          <p:cNvCxnSpPr/>
          <p:nvPr/>
        </p:nvCxnSpPr>
        <p:spPr>
          <a:xfrm>
            <a:off x="2736877" y="2032668"/>
            <a:ext cx="0" cy="366228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049851" y="2026157"/>
            <a:ext cx="0" cy="366228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3259" y="3867807"/>
            <a:ext cx="4596592"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44673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1981199" y="148859"/>
            <a:ext cx="5018569" cy="914400"/>
          </a:xfrm>
          <a:prstGeom prst="rect">
            <a:avLst/>
          </a:prstGeom>
        </p:spPr>
        <p:txBody>
          <a:bodyPr vert="horz" lIns="91440" tIns="45720" rIns="91440" bIns="45720" rtlCol="0" anchor="t" anchorCtr="0">
            <a:noAutofit/>
          </a:bodyPr>
          <a:lstStyle/>
          <a:p>
            <a:pPr lvl="0">
              <a:lnSpc>
                <a:spcPct val="90000"/>
              </a:lnSpc>
              <a:spcBef>
                <a:spcPct val="0"/>
              </a:spcBef>
            </a:pPr>
            <a:endParaRPr lang="en-US" sz="2000" b="1">
              <a:latin typeface="Calibri" pitchFamily="34" charset="0"/>
              <a:ea typeface="+mj-ea"/>
              <a:cs typeface="Calibri" pitchFamily="34" charset="0"/>
            </a:endParaRPr>
          </a:p>
        </p:txBody>
      </p:sp>
      <p:pic>
        <p:nvPicPr>
          <p:cNvPr id="13315" name="Picture 3"/>
          <p:cNvPicPr>
            <a:picLocks noChangeAspect="1" noChangeArrowheads="1"/>
          </p:cNvPicPr>
          <p:nvPr/>
        </p:nvPicPr>
        <p:blipFill>
          <a:blip r:embed="rId3"/>
          <a:srcRect/>
          <a:stretch>
            <a:fillRect/>
          </a:stretch>
        </p:blipFill>
        <p:spPr bwMode="auto">
          <a:xfrm>
            <a:off x="1982431" y="1817245"/>
            <a:ext cx="1207537" cy="1729505"/>
          </a:xfrm>
          <a:prstGeom prst="rect">
            <a:avLst/>
          </a:prstGeom>
          <a:noFill/>
          <a:ln w="9525">
            <a:noFill/>
            <a:miter lim="800000"/>
            <a:headEnd/>
            <a:tailEnd/>
          </a:ln>
        </p:spPr>
      </p:pic>
      <p:pic>
        <p:nvPicPr>
          <p:cNvPr id="13317" name="Picture 5"/>
          <p:cNvPicPr>
            <a:picLocks noChangeAspect="1" noChangeArrowheads="1"/>
          </p:cNvPicPr>
          <p:nvPr/>
        </p:nvPicPr>
        <p:blipFill>
          <a:blip r:embed="rId4"/>
          <a:srcRect/>
          <a:stretch>
            <a:fillRect/>
          </a:stretch>
        </p:blipFill>
        <p:spPr bwMode="auto">
          <a:xfrm>
            <a:off x="3736135" y="1669979"/>
            <a:ext cx="3574107" cy="1974549"/>
          </a:xfrm>
          <a:prstGeom prst="rect">
            <a:avLst/>
          </a:prstGeom>
          <a:noFill/>
          <a:ln w="9525">
            <a:noFill/>
            <a:miter lim="800000"/>
            <a:headEnd/>
            <a:tailEnd/>
          </a:ln>
        </p:spPr>
      </p:pic>
      <p:pic>
        <p:nvPicPr>
          <p:cNvPr id="13319" name="Picture 7"/>
          <p:cNvPicPr>
            <a:picLocks noChangeAspect="1" noChangeArrowheads="1"/>
          </p:cNvPicPr>
          <p:nvPr/>
        </p:nvPicPr>
        <p:blipFill rotWithShape="1">
          <a:blip r:embed="rId5"/>
          <a:srcRect t="7051"/>
          <a:stretch/>
        </p:blipFill>
        <p:spPr bwMode="auto">
          <a:xfrm>
            <a:off x="6454463" y="4392263"/>
            <a:ext cx="1551879" cy="2015612"/>
          </a:xfrm>
          <a:prstGeom prst="rect">
            <a:avLst/>
          </a:prstGeom>
          <a:noFill/>
          <a:ln w="9525">
            <a:noFill/>
            <a:miter lim="800000"/>
            <a:headEnd/>
            <a:tailEnd/>
          </a:ln>
        </p:spPr>
      </p:pic>
      <p:pic>
        <p:nvPicPr>
          <p:cNvPr id="13320" name="Picture 8"/>
          <p:cNvPicPr>
            <a:picLocks noChangeAspect="1" noChangeArrowheads="1"/>
          </p:cNvPicPr>
          <p:nvPr/>
        </p:nvPicPr>
        <p:blipFill>
          <a:blip r:embed="rId6"/>
          <a:srcRect/>
          <a:stretch>
            <a:fillRect/>
          </a:stretch>
        </p:blipFill>
        <p:spPr bwMode="auto">
          <a:xfrm>
            <a:off x="306988" y="4498778"/>
            <a:ext cx="2383335" cy="1402368"/>
          </a:xfrm>
          <a:prstGeom prst="rect">
            <a:avLst/>
          </a:prstGeom>
          <a:noFill/>
          <a:ln w="9525">
            <a:noFill/>
            <a:miter lim="800000"/>
            <a:headEnd/>
            <a:tailEnd/>
          </a:ln>
        </p:spPr>
      </p:pic>
      <p:sp>
        <p:nvSpPr>
          <p:cNvPr id="14" name="Title 2"/>
          <p:cNvSpPr txBox="1">
            <a:spLocks/>
          </p:cNvSpPr>
          <p:nvPr/>
        </p:nvSpPr>
        <p:spPr>
          <a:xfrm>
            <a:off x="2026902" y="4160205"/>
            <a:ext cx="1814625" cy="446566"/>
          </a:xfrm>
          <a:prstGeom prst="rect">
            <a:avLst/>
          </a:prstGeom>
        </p:spPr>
        <p:txBody>
          <a:bodyPr vert="horz" lIns="91440" tIns="45720" rIns="91440" bIns="45720" rtlCol="0" anchor="t" anchorCtr="0">
            <a:noAutofit/>
          </a:bodyPr>
          <a:lstStyle/>
          <a:p>
            <a:pPr algn="ctr">
              <a:lnSpc>
                <a:spcPct val="90000"/>
              </a:lnSpc>
              <a:spcBef>
                <a:spcPct val="0"/>
              </a:spcBef>
              <a:defRPr/>
            </a:pPr>
            <a:r>
              <a:rPr lang="en-US" sz="1100" b="1" dirty="0">
                <a:solidFill>
                  <a:srgbClr val="E87722"/>
                </a:solidFill>
                <a:latin typeface="Arial" charset="0"/>
                <a:ea typeface="Arial" charset="0"/>
                <a:cs typeface="Arial" charset="0"/>
              </a:rPr>
              <a:t>Wave Interference</a:t>
            </a:r>
            <a:endParaRPr lang="en-US" sz="1100" dirty="0">
              <a:solidFill>
                <a:srgbClr val="E87722"/>
              </a:solidFill>
              <a:latin typeface="Arial" charset="0"/>
              <a:ea typeface="Arial" charset="0"/>
              <a:cs typeface="Arial" charset="0"/>
            </a:endParaRPr>
          </a:p>
          <a:p>
            <a:pPr algn="ctr">
              <a:lnSpc>
                <a:spcPct val="90000"/>
              </a:lnSpc>
              <a:spcBef>
                <a:spcPct val="0"/>
              </a:spcBef>
              <a:defRPr/>
            </a:pPr>
            <a:endParaRPr lang="en-US" sz="1100" dirty="0">
              <a:solidFill>
                <a:srgbClr val="E87722"/>
              </a:solidFill>
              <a:latin typeface="Arial" charset="0"/>
              <a:ea typeface="Arial" charset="0"/>
              <a:cs typeface="Arial" charset="0"/>
            </a:endParaRPr>
          </a:p>
        </p:txBody>
      </p:sp>
      <p:pic>
        <p:nvPicPr>
          <p:cNvPr id="13321" name="Picture 9"/>
          <p:cNvPicPr>
            <a:picLocks noChangeAspect="1" noChangeArrowheads="1"/>
          </p:cNvPicPr>
          <p:nvPr/>
        </p:nvPicPr>
        <p:blipFill>
          <a:blip r:embed="rId7"/>
          <a:srcRect/>
          <a:stretch>
            <a:fillRect/>
          </a:stretch>
        </p:blipFill>
        <p:spPr bwMode="auto">
          <a:xfrm>
            <a:off x="2880228" y="4537912"/>
            <a:ext cx="2397313" cy="1432093"/>
          </a:xfrm>
          <a:prstGeom prst="rect">
            <a:avLst/>
          </a:prstGeom>
          <a:noFill/>
          <a:ln w="9525">
            <a:noFill/>
            <a:miter lim="800000"/>
            <a:headEnd/>
            <a:tailEnd/>
          </a:ln>
        </p:spPr>
      </p:pic>
      <p:sp>
        <p:nvSpPr>
          <p:cNvPr id="4" name="Title 3">
            <a:extLst>
              <a:ext uri="{FF2B5EF4-FFF2-40B4-BE49-F238E27FC236}">
                <a16:creationId xmlns:a16="http://schemas.microsoft.com/office/drawing/2014/main" id="{DD540E71-710C-4030-8CE5-20A13E09B707}"/>
              </a:ext>
            </a:extLst>
          </p:cNvPr>
          <p:cNvSpPr>
            <a:spLocks noGrp="1"/>
          </p:cNvSpPr>
          <p:nvPr>
            <p:ph type="title"/>
          </p:nvPr>
        </p:nvSpPr>
        <p:spPr>
          <a:xfrm>
            <a:off x="495300" y="31530"/>
            <a:ext cx="8891588" cy="1074058"/>
          </a:xfrm>
        </p:spPr>
        <p:txBody>
          <a:bodyPr/>
          <a:lstStyle/>
          <a:p>
            <a:pPr lvl="0"/>
            <a:br>
              <a:rPr lang="en-US" sz="1050">
                <a:latin typeface="Arial" pitchFamily="34" charset="0"/>
                <a:cs typeface="Arial" pitchFamily="34" charset="0"/>
              </a:rPr>
            </a:br>
            <a:r>
              <a:rPr lang="en-US" sz="3600" dirty="0">
                <a:latin typeface="Calibri" pitchFamily="34" charset="0"/>
                <a:cs typeface="Calibri" pitchFamily="34" charset="0"/>
              </a:rPr>
              <a:t>Waves</a:t>
            </a:r>
            <a:endParaRPr lang="en-US"/>
          </a:p>
        </p:txBody>
      </p:sp>
      <p:sp>
        <p:nvSpPr>
          <p:cNvPr id="11" name="Rectangle 10"/>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
        <p:nvSpPr>
          <p:cNvPr id="2" name="Rectangle 1"/>
          <p:cNvSpPr/>
          <p:nvPr/>
        </p:nvSpPr>
        <p:spPr>
          <a:xfrm>
            <a:off x="1701996" y="670950"/>
            <a:ext cx="2801408" cy="400110"/>
          </a:xfrm>
          <a:prstGeom prst="rect">
            <a:avLst/>
          </a:prstGeom>
        </p:spPr>
        <p:txBody>
          <a:bodyPr wrap="none">
            <a:spAutoFit/>
          </a:bodyPr>
          <a:lstStyle/>
          <a:p>
            <a:r>
              <a:rPr lang="en-US" sz="2000" dirty="0">
                <a:latin typeface="Calibri" pitchFamily="34" charset="0"/>
                <a:cs typeface="Calibri" pitchFamily="34" charset="0"/>
              </a:rPr>
              <a:t>(</a:t>
            </a:r>
            <a:r>
              <a:rPr lang="en-US" dirty="0">
                <a:latin typeface="Calibri" pitchFamily="34" charset="0"/>
                <a:cs typeface="Calibri" pitchFamily="34" charset="0"/>
              </a:rPr>
              <a:t>Big Problem:</a:t>
            </a:r>
            <a:r>
              <a:rPr lang="en-US" dirty="0">
                <a:solidFill>
                  <a:srgbClr val="FF0000"/>
                </a:solidFill>
                <a:latin typeface="Calibri" pitchFamily="34" charset="0"/>
                <a:cs typeface="Calibri" pitchFamily="34" charset="0"/>
              </a:rPr>
              <a:t> </a:t>
            </a:r>
            <a:r>
              <a:rPr lang="en-US" dirty="0">
                <a:solidFill>
                  <a:srgbClr val="DF8016"/>
                </a:solidFill>
                <a:latin typeface="Calibri" pitchFamily="34" charset="0"/>
                <a:cs typeface="Calibri" pitchFamily="34" charset="0"/>
              </a:rPr>
              <a:t>Containment</a:t>
            </a:r>
            <a:r>
              <a:rPr lang="en-US" dirty="0">
                <a:latin typeface="Calibri" pitchFamily="34" charset="0"/>
                <a:cs typeface="Calibri" pitchFamily="34" charset="0"/>
              </a:rPr>
              <a:t>)</a:t>
            </a:r>
            <a:endParaRPr lang="en-US" dirty="0"/>
          </a:p>
        </p:txBody>
      </p:sp>
      <p:sp>
        <p:nvSpPr>
          <p:cNvPr id="13" name="Rectangle 12"/>
          <p:cNvSpPr/>
          <p:nvPr/>
        </p:nvSpPr>
        <p:spPr>
          <a:xfrm>
            <a:off x="9519681" y="1105589"/>
            <a:ext cx="2672319" cy="5752412"/>
          </a:xfrm>
          <a:prstGeom prst="rect">
            <a:avLst/>
          </a:prstGeom>
          <a:solidFill>
            <a:srgbClr val="F2B4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Rectangle 14"/>
          <p:cNvSpPr/>
          <p:nvPr/>
        </p:nvSpPr>
        <p:spPr>
          <a:xfrm>
            <a:off x="9892819" y="1741081"/>
            <a:ext cx="1952340" cy="2419124"/>
          </a:xfrm>
          <a:prstGeom prst="rect">
            <a:avLst/>
          </a:prstGeom>
        </p:spPr>
        <p:txBody>
          <a:bodyPr wrap="square">
            <a:spAutoFit/>
          </a:bodyPr>
          <a:lstStyle/>
          <a:p>
            <a:pPr>
              <a:lnSpc>
                <a:spcPct val="90000"/>
              </a:lnSpc>
              <a:spcBef>
                <a:spcPct val="0"/>
              </a:spcBef>
              <a:defRPr/>
            </a:pPr>
            <a:r>
              <a:rPr lang="en-US" sz="1400" b="1" dirty="0">
                <a:cs typeface="Calibri" pitchFamily="34" charset="0"/>
              </a:rPr>
              <a:t>Fundamental Concepts in </a:t>
            </a:r>
            <a:br>
              <a:rPr lang="en-US" sz="1400" b="1" dirty="0">
                <a:cs typeface="Calibri" pitchFamily="34" charset="0"/>
              </a:rPr>
            </a:br>
            <a:r>
              <a:rPr lang="en-US" sz="1400" b="1" dirty="0">
                <a:cs typeface="Calibri" pitchFamily="34" charset="0"/>
              </a:rPr>
              <a:t>QC Theory</a:t>
            </a:r>
          </a:p>
          <a:p>
            <a:pPr>
              <a:lnSpc>
                <a:spcPct val="90000"/>
              </a:lnSpc>
              <a:spcBef>
                <a:spcPct val="0"/>
              </a:spcBef>
              <a:defRPr/>
            </a:pPr>
            <a:endParaRPr lang="en-US" sz="1400" b="1" dirty="0">
              <a:cs typeface="Calibri" pitchFamily="34" charset="0"/>
            </a:endParaRPr>
          </a:p>
          <a:p>
            <a:pPr marL="228600" indent="-228600">
              <a:lnSpc>
                <a:spcPct val="90000"/>
              </a:lnSpc>
              <a:spcBef>
                <a:spcPct val="0"/>
              </a:spcBef>
              <a:buFont typeface="+mj-lt"/>
              <a:buAutoNum type="arabicPeriod"/>
              <a:defRPr/>
            </a:pPr>
            <a:r>
              <a:rPr lang="en-US" sz="1400" dirty="0">
                <a:cs typeface="Calibri" pitchFamily="34" charset="0"/>
              </a:rPr>
              <a:t>Standing Waves</a:t>
            </a:r>
            <a:br>
              <a:rPr lang="en-US" sz="1400" dirty="0">
                <a:cs typeface="Calibri" pitchFamily="34" charset="0"/>
              </a:rPr>
            </a:br>
            <a:endParaRPr lang="en-US" sz="1400" dirty="0">
              <a:cs typeface="Calibri" pitchFamily="34" charset="0"/>
            </a:endParaRPr>
          </a:p>
          <a:p>
            <a:pPr marL="228600" indent="-228600">
              <a:lnSpc>
                <a:spcPct val="90000"/>
              </a:lnSpc>
              <a:spcBef>
                <a:spcPct val="0"/>
              </a:spcBef>
              <a:buFont typeface="+mj-lt"/>
              <a:buAutoNum type="arabicPeriod"/>
              <a:defRPr/>
            </a:pPr>
            <a:r>
              <a:rPr lang="en-US" sz="1400" dirty="0">
                <a:cs typeface="Calibri" pitchFamily="34" charset="0"/>
              </a:rPr>
              <a:t>Period, Amplitude, Phase, Wavelength</a:t>
            </a:r>
            <a:br>
              <a:rPr lang="en-US" sz="1400" dirty="0">
                <a:cs typeface="Calibri" pitchFamily="34" charset="0"/>
              </a:rPr>
            </a:br>
            <a:endParaRPr lang="en-US" sz="1400" dirty="0">
              <a:cs typeface="Calibri" pitchFamily="34" charset="0"/>
            </a:endParaRPr>
          </a:p>
          <a:p>
            <a:pPr marL="228600" indent="-228600">
              <a:lnSpc>
                <a:spcPct val="90000"/>
              </a:lnSpc>
              <a:spcBef>
                <a:spcPct val="0"/>
              </a:spcBef>
              <a:buFont typeface="+mj-lt"/>
              <a:buAutoNum type="arabicPeriod"/>
              <a:defRPr/>
            </a:pPr>
            <a:r>
              <a:rPr lang="en-US" sz="1400" dirty="0">
                <a:cs typeface="Calibri" pitchFamily="34" charset="0"/>
              </a:rPr>
              <a:t>Superposition</a:t>
            </a:r>
            <a:br>
              <a:rPr lang="en-US" sz="1400" dirty="0">
                <a:cs typeface="Calibri" pitchFamily="34" charset="0"/>
              </a:rPr>
            </a:br>
            <a:endParaRPr lang="en-US" sz="1400" dirty="0">
              <a:cs typeface="Calibri" pitchFamily="34" charset="0"/>
            </a:endParaRPr>
          </a:p>
          <a:p>
            <a:pPr marL="228600" indent="-228600">
              <a:lnSpc>
                <a:spcPct val="90000"/>
              </a:lnSpc>
              <a:spcBef>
                <a:spcPct val="0"/>
              </a:spcBef>
              <a:buFont typeface="+mj-lt"/>
              <a:buAutoNum type="arabicPeriod"/>
              <a:defRPr/>
            </a:pPr>
            <a:r>
              <a:rPr lang="en-US" sz="1400" dirty="0">
                <a:cs typeface="Calibri" pitchFamily="34" charset="0"/>
              </a:rPr>
              <a:t>Interference</a:t>
            </a:r>
          </a:p>
        </p:txBody>
      </p:sp>
      <p:sp>
        <p:nvSpPr>
          <p:cNvPr id="16" name="Title 2"/>
          <p:cNvSpPr txBox="1">
            <a:spLocks/>
          </p:cNvSpPr>
          <p:nvPr/>
        </p:nvSpPr>
        <p:spPr>
          <a:xfrm>
            <a:off x="6121707" y="4016533"/>
            <a:ext cx="2221052" cy="485252"/>
          </a:xfrm>
          <a:prstGeom prst="rect">
            <a:avLst/>
          </a:prstGeom>
        </p:spPr>
        <p:txBody>
          <a:bodyPr vert="horz" lIns="91440" tIns="45720" rIns="91440" bIns="45720" rtlCol="0" anchor="t" anchorCtr="0">
            <a:noAutofit/>
          </a:bodyPr>
          <a:lstStyle/>
          <a:p>
            <a:pPr algn="ctr">
              <a:lnSpc>
                <a:spcPct val="90000"/>
              </a:lnSpc>
              <a:spcBef>
                <a:spcPct val="0"/>
              </a:spcBef>
              <a:defRPr/>
            </a:pPr>
            <a:r>
              <a:rPr lang="en-US" sz="1100" b="1" dirty="0">
                <a:solidFill>
                  <a:srgbClr val="E87722"/>
                </a:solidFill>
                <a:latin typeface="Arial" charset="0"/>
                <a:ea typeface="Arial" charset="0"/>
                <a:cs typeface="Arial" charset="0"/>
              </a:rPr>
              <a:t>Superposition of Two Waves</a:t>
            </a:r>
            <a:endParaRPr lang="en-US" sz="1100" dirty="0">
              <a:solidFill>
                <a:srgbClr val="E87722"/>
              </a:solidFill>
              <a:latin typeface="Arial" charset="0"/>
              <a:ea typeface="Arial" charset="0"/>
              <a:cs typeface="Arial" charset="0"/>
            </a:endParaRPr>
          </a:p>
          <a:p>
            <a:pPr algn="ctr">
              <a:lnSpc>
                <a:spcPct val="90000"/>
              </a:lnSpc>
              <a:spcBef>
                <a:spcPct val="0"/>
              </a:spcBef>
              <a:defRPr/>
            </a:pPr>
            <a:endParaRPr lang="en-US" sz="1100" dirty="0">
              <a:solidFill>
                <a:srgbClr val="E87722"/>
              </a:solidFill>
              <a:latin typeface="Arial" charset="0"/>
              <a:ea typeface="Arial" charset="0"/>
              <a:cs typeface="Arial" charset="0"/>
            </a:endParaRPr>
          </a:p>
        </p:txBody>
      </p:sp>
      <p:cxnSp>
        <p:nvCxnSpPr>
          <p:cNvPr id="17" name="Straight Connector 16"/>
          <p:cNvCxnSpPr/>
          <p:nvPr/>
        </p:nvCxnSpPr>
        <p:spPr>
          <a:xfrm>
            <a:off x="453259" y="3867807"/>
            <a:ext cx="8722272"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47939" y="3867807"/>
            <a:ext cx="0" cy="2570104"/>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94636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6E87CB-F0E6-4CDA-89FB-6BE7AF770806}"/>
              </a:ext>
            </a:extLst>
          </p:cNvPr>
          <p:cNvSpPr/>
          <p:nvPr/>
        </p:nvSpPr>
        <p:spPr>
          <a:xfrm>
            <a:off x="-1" y="-1"/>
            <a:ext cx="5990897" cy="68521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itle 2"/>
          <p:cNvSpPr txBox="1">
            <a:spLocks/>
          </p:cNvSpPr>
          <p:nvPr/>
        </p:nvSpPr>
        <p:spPr>
          <a:xfrm>
            <a:off x="525236" y="1425182"/>
            <a:ext cx="4542063" cy="1212115"/>
          </a:xfrm>
          <a:prstGeom prst="rect">
            <a:avLst/>
          </a:prstGeom>
        </p:spPr>
        <p:txBody>
          <a:bodyPr vert="horz" lIns="91440" tIns="45720" rIns="91440" bIns="45720" rtlCol="0" anchor="t" anchorCtr="0">
            <a:noAutofit/>
          </a:bodyPr>
          <a:lstStyle/>
          <a:p>
            <a:pPr>
              <a:lnSpc>
                <a:spcPct val="90000"/>
              </a:lnSpc>
              <a:spcBef>
                <a:spcPct val="0"/>
              </a:spcBef>
              <a:defRPr/>
            </a:pPr>
            <a:r>
              <a:rPr lang="en-US" b="1" dirty="0">
                <a:solidFill>
                  <a:schemeClr val="bg1"/>
                </a:solidFill>
                <a:latin typeface="Calibri" pitchFamily="34" charset="0"/>
                <a:ea typeface="+mj-ea"/>
                <a:cs typeface="Calibri" pitchFamily="34" charset="0"/>
              </a:rPr>
              <a:t>Fundamental Concepts in QC Theory</a:t>
            </a:r>
          </a:p>
          <a:p>
            <a:pPr>
              <a:lnSpc>
                <a:spcPct val="90000"/>
              </a:lnSpc>
              <a:spcBef>
                <a:spcPct val="0"/>
              </a:spcBef>
              <a:defRPr/>
            </a:pPr>
            <a:endParaRPr lang="en-US" sz="900" b="1" dirty="0">
              <a:solidFill>
                <a:schemeClr val="bg1"/>
              </a:solidFill>
              <a:latin typeface="Calibri" pitchFamily="34" charset="0"/>
              <a:ea typeface="+mj-ea"/>
              <a:cs typeface="Calibri" pitchFamily="34" charset="0"/>
            </a:endParaRPr>
          </a:p>
          <a:p>
            <a:pPr marL="685800" lvl="1" indent="-228600">
              <a:lnSpc>
                <a:spcPct val="90000"/>
              </a:lnSpc>
              <a:spcBef>
                <a:spcPct val="0"/>
              </a:spcBef>
              <a:buFont typeface="+mj-lt"/>
              <a:buAutoNum type="arabicPeriod"/>
              <a:defRPr/>
            </a:pPr>
            <a:r>
              <a:rPr lang="en-US" sz="1600" dirty="0">
                <a:solidFill>
                  <a:schemeClr val="bg1"/>
                </a:solidFill>
                <a:latin typeface="Calibri" pitchFamily="34" charset="0"/>
                <a:ea typeface="+mj-ea"/>
                <a:cs typeface="Calibri" pitchFamily="34" charset="0"/>
              </a:rPr>
              <a:t> Standing Waves</a:t>
            </a:r>
          </a:p>
          <a:p>
            <a:pPr marL="685800" lvl="1" indent="-228600">
              <a:lnSpc>
                <a:spcPct val="90000"/>
              </a:lnSpc>
              <a:spcBef>
                <a:spcPct val="0"/>
              </a:spcBef>
              <a:buFont typeface="+mj-lt"/>
              <a:buAutoNum type="arabicPeriod"/>
              <a:defRPr/>
            </a:pPr>
            <a:r>
              <a:rPr lang="en-US" sz="1600" dirty="0">
                <a:solidFill>
                  <a:schemeClr val="bg1"/>
                </a:solidFill>
                <a:latin typeface="Calibri" pitchFamily="34" charset="0"/>
                <a:ea typeface="+mj-ea"/>
                <a:cs typeface="Calibri" pitchFamily="34" charset="0"/>
              </a:rPr>
              <a:t> Period, Amplitude, Phase, Wavelength</a:t>
            </a:r>
          </a:p>
          <a:p>
            <a:pPr marL="685800" lvl="1" indent="-228600">
              <a:lnSpc>
                <a:spcPct val="90000"/>
              </a:lnSpc>
              <a:spcBef>
                <a:spcPct val="0"/>
              </a:spcBef>
              <a:buFont typeface="+mj-lt"/>
              <a:buAutoNum type="arabicPeriod"/>
              <a:defRPr/>
            </a:pPr>
            <a:r>
              <a:rPr lang="en-US" sz="1600" dirty="0">
                <a:solidFill>
                  <a:schemeClr val="bg1"/>
                </a:solidFill>
                <a:latin typeface="Calibri" pitchFamily="34" charset="0"/>
                <a:ea typeface="+mj-ea"/>
                <a:cs typeface="Calibri" pitchFamily="34" charset="0"/>
              </a:rPr>
              <a:t> Superposition</a:t>
            </a:r>
          </a:p>
          <a:p>
            <a:pPr marL="685800" lvl="1" indent="-228600">
              <a:lnSpc>
                <a:spcPct val="90000"/>
              </a:lnSpc>
              <a:spcBef>
                <a:spcPct val="0"/>
              </a:spcBef>
              <a:buFont typeface="+mj-lt"/>
              <a:buAutoNum type="arabicPeriod"/>
              <a:defRPr/>
            </a:pPr>
            <a:r>
              <a:rPr lang="en-US" sz="1600" dirty="0">
                <a:solidFill>
                  <a:schemeClr val="bg1"/>
                </a:solidFill>
                <a:latin typeface="Calibri" pitchFamily="34" charset="0"/>
                <a:ea typeface="+mj-ea"/>
                <a:cs typeface="Calibri" pitchFamily="34" charset="0"/>
              </a:rPr>
              <a:t> Interference</a:t>
            </a:r>
          </a:p>
        </p:txBody>
      </p:sp>
      <p:sp>
        <p:nvSpPr>
          <p:cNvPr id="11" name="Rectangle 10"/>
          <p:cNvSpPr/>
          <p:nvPr/>
        </p:nvSpPr>
        <p:spPr>
          <a:xfrm>
            <a:off x="495300" y="2887558"/>
            <a:ext cx="4572000" cy="3293209"/>
          </a:xfrm>
          <a:prstGeom prst="rect">
            <a:avLst/>
          </a:prstGeom>
        </p:spPr>
        <p:txBody>
          <a:bodyPr>
            <a:spAutoFit/>
          </a:bodyPr>
          <a:lstStyle/>
          <a:p>
            <a:r>
              <a:rPr lang="en-US" sz="1600" b="1" dirty="0">
                <a:solidFill>
                  <a:schemeClr val="bg1"/>
                </a:solidFill>
                <a:latin typeface="Calibri" pitchFamily="34" charset="0"/>
                <a:cs typeface="Calibri" pitchFamily="34" charset="0"/>
              </a:rPr>
              <a:t>Superposition</a:t>
            </a:r>
          </a:p>
          <a:p>
            <a:pPr lvl="1"/>
            <a:r>
              <a:rPr lang="en-US" sz="1600" dirty="0">
                <a:solidFill>
                  <a:schemeClr val="bg1"/>
                </a:solidFill>
                <a:latin typeface="Calibri" pitchFamily="34" charset="0"/>
                <a:cs typeface="Calibri" pitchFamily="34" charset="0"/>
              </a:rPr>
              <a:t>One of the most important concepts you must grasp to understand quantum computing is the superposition and interference of waves. Since waves are moving through space, you can have more than one wave passing through one place at the same time. When that happens, </a:t>
            </a:r>
            <a:r>
              <a:rPr lang="en-US" sz="1600" b="1" dirty="0">
                <a:solidFill>
                  <a:schemeClr val="bg1"/>
                </a:solidFill>
                <a:latin typeface="Calibri" pitchFamily="34" charset="0"/>
                <a:cs typeface="Calibri" pitchFamily="34" charset="0"/>
              </a:rPr>
              <a:t>the wave add up</a:t>
            </a:r>
            <a:r>
              <a:rPr lang="en-US" sz="1600" dirty="0">
                <a:solidFill>
                  <a:schemeClr val="bg1"/>
                </a:solidFill>
                <a:latin typeface="Calibri" pitchFamily="34" charset="0"/>
                <a:cs typeface="Calibri" pitchFamily="34" charset="0"/>
              </a:rPr>
              <a:t>, or </a:t>
            </a:r>
            <a:r>
              <a:rPr lang="en-US" sz="1600" b="1" dirty="0">
                <a:solidFill>
                  <a:schemeClr val="bg1"/>
                </a:solidFill>
                <a:latin typeface="Calibri" pitchFamily="34" charset="0"/>
                <a:cs typeface="Calibri" pitchFamily="34" charset="0"/>
              </a:rPr>
              <a:t>superimpose</a:t>
            </a:r>
            <a:r>
              <a:rPr lang="en-US" sz="1600" dirty="0">
                <a:solidFill>
                  <a:schemeClr val="bg1"/>
                </a:solidFill>
                <a:latin typeface="Calibri" pitchFamily="34" charset="0"/>
                <a:cs typeface="Calibri" pitchFamily="34" charset="0"/>
              </a:rPr>
              <a:t> on one another.</a:t>
            </a:r>
          </a:p>
          <a:p>
            <a:pPr lvl="1"/>
            <a:endParaRPr lang="en-US" sz="1600" dirty="0">
              <a:solidFill>
                <a:schemeClr val="bg1"/>
              </a:solidFill>
              <a:latin typeface="Calibri" pitchFamily="34" charset="0"/>
              <a:cs typeface="Calibri" pitchFamily="34" charset="0"/>
            </a:endParaRPr>
          </a:p>
          <a:p>
            <a:r>
              <a:rPr lang="en-US" sz="1600" b="1" dirty="0">
                <a:solidFill>
                  <a:schemeClr val="bg1"/>
                </a:solidFill>
                <a:latin typeface="Calibri" pitchFamily="34" charset="0"/>
                <a:cs typeface="Calibri" pitchFamily="34" charset="0"/>
              </a:rPr>
              <a:t>Interference</a:t>
            </a:r>
          </a:p>
          <a:p>
            <a:pPr lvl="1"/>
            <a:r>
              <a:rPr lang="en-US" sz="1600" dirty="0">
                <a:solidFill>
                  <a:schemeClr val="bg1"/>
                </a:solidFill>
                <a:latin typeface="Calibri" pitchFamily="34" charset="0"/>
                <a:cs typeface="Calibri" pitchFamily="34" charset="0"/>
              </a:rPr>
              <a:t>When more than one wave pass through the same space at the same time.</a:t>
            </a:r>
          </a:p>
          <a:p>
            <a:pPr lvl="1"/>
            <a:r>
              <a:rPr lang="en-US" sz="1600" b="1" dirty="0">
                <a:solidFill>
                  <a:schemeClr val="bg1"/>
                </a:solidFill>
                <a:latin typeface="Calibri" pitchFamily="34" charset="0"/>
                <a:cs typeface="Calibri" pitchFamily="34" charset="0"/>
              </a:rPr>
              <a:t>1, 2 and N</a:t>
            </a:r>
            <a:r>
              <a:rPr lang="en-US" sz="1600" dirty="0">
                <a:solidFill>
                  <a:schemeClr val="bg1"/>
                </a:solidFill>
                <a:latin typeface="Calibri" pitchFamily="34" charset="0"/>
                <a:cs typeface="Calibri" pitchFamily="34" charset="0"/>
              </a:rPr>
              <a:t> dimensional Interferences. </a:t>
            </a:r>
          </a:p>
        </p:txBody>
      </p:sp>
      <p:grpSp>
        <p:nvGrpSpPr>
          <p:cNvPr id="5" name="Group 4"/>
          <p:cNvGrpSpPr/>
          <p:nvPr/>
        </p:nvGrpSpPr>
        <p:grpSpPr>
          <a:xfrm>
            <a:off x="6558454" y="1415911"/>
            <a:ext cx="4879674" cy="5078486"/>
            <a:chOff x="6702726" y="1425182"/>
            <a:chExt cx="3881192" cy="4039323"/>
          </a:xfrm>
        </p:grpSpPr>
        <p:pic>
          <p:nvPicPr>
            <p:cNvPr id="14338" name="Picture 2"/>
            <p:cNvPicPr>
              <a:picLocks noChangeAspect="1" noChangeArrowheads="1"/>
            </p:cNvPicPr>
            <p:nvPr/>
          </p:nvPicPr>
          <p:blipFill>
            <a:blip r:embed="rId3"/>
            <a:srcRect/>
            <a:stretch>
              <a:fillRect/>
            </a:stretch>
          </p:blipFill>
          <p:spPr bwMode="auto">
            <a:xfrm>
              <a:off x="6864577" y="1425182"/>
              <a:ext cx="3596659" cy="2523462"/>
            </a:xfrm>
            <a:prstGeom prst="rect">
              <a:avLst/>
            </a:prstGeom>
            <a:noFill/>
            <a:ln w="9525">
              <a:noFill/>
              <a:miter lim="800000"/>
              <a:headEnd/>
              <a:tailEnd/>
            </a:ln>
          </p:spPr>
        </p:pic>
        <p:pic>
          <p:nvPicPr>
            <p:cNvPr id="14339" name="Picture 3"/>
            <p:cNvPicPr>
              <a:picLocks noChangeAspect="1" noChangeArrowheads="1"/>
            </p:cNvPicPr>
            <p:nvPr/>
          </p:nvPicPr>
          <p:blipFill>
            <a:blip r:embed="rId4"/>
            <a:srcRect/>
            <a:stretch>
              <a:fillRect/>
            </a:stretch>
          </p:blipFill>
          <p:spPr bwMode="auto">
            <a:xfrm>
              <a:off x="6702726" y="4125874"/>
              <a:ext cx="3881192" cy="1338631"/>
            </a:xfrm>
            <a:prstGeom prst="rect">
              <a:avLst/>
            </a:prstGeom>
            <a:noFill/>
            <a:ln w="9525">
              <a:noFill/>
              <a:miter lim="800000"/>
              <a:headEnd/>
              <a:tailEnd/>
            </a:ln>
          </p:spPr>
        </p:pic>
      </p:grpSp>
      <p:sp>
        <p:nvSpPr>
          <p:cNvPr id="9" name="Title 3">
            <a:extLst>
              <a:ext uri="{FF2B5EF4-FFF2-40B4-BE49-F238E27FC236}">
                <a16:creationId xmlns:a16="http://schemas.microsoft.com/office/drawing/2014/main" id="{DD540E71-710C-4030-8CE5-20A13E09B707}"/>
              </a:ext>
            </a:extLst>
          </p:cNvPr>
          <p:cNvSpPr txBox="1">
            <a:spLocks/>
          </p:cNvSpPr>
          <p:nvPr/>
        </p:nvSpPr>
        <p:spPr bwMode="gray">
          <a:xfrm>
            <a:off x="495300" y="31530"/>
            <a:ext cx="8891588"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br>
              <a:rPr lang="en-US" sz="1050">
                <a:solidFill>
                  <a:schemeClr val="bg1"/>
                </a:solidFill>
                <a:latin typeface="Arial" pitchFamily="34" charset="0"/>
                <a:cs typeface="Arial" pitchFamily="34" charset="0"/>
              </a:rPr>
            </a:br>
            <a:r>
              <a:rPr lang="en-US" sz="3600">
                <a:solidFill>
                  <a:schemeClr val="bg1"/>
                </a:solidFill>
                <a:latin typeface="Calibri" pitchFamily="34" charset="0"/>
                <a:cs typeface="Calibri" pitchFamily="34" charset="0"/>
              </a:rPr>
              <a:t>Waves</a:t>
            </a:r>
            <a:endParaRPr lang="en-US" dirty="0">
              <a:solidFill>
                <a:schemeClr val="bg1"/>
              </a:solidFill>
            </a:endParaRPr>
          </a:p>
        </p:txBody>
      </p:sp>
      <p:sp>
        <p:nvSpPr>
          <p:cNvPr id="10" name="Rectangle 9"/>
          <p:cNvSpPr/>
          <p:nvPr/>
        </p:nvSpPr>
        <p:spPr>
          <a:xfrm>
            <a:off x="411217" y="341853"/>
            <a:ext cx="6147237" cy="369332"/>
          </a:xfrm>
          <a:prstGeom prst="rect">
            <a:avLst/>
          </a:prstGeom>
        </p:spPr>
        <p:txBody>
          <a:bodyPr wrap="square">
            <a:spAutoFit/>
          </a:bodyPr>
          <a:lstStyle/>
          <a:p>
            <a:r>
              <a:rPr lang="en-US" b="1" dirty="0">
                <a:solidFill>
                  <a:schemeClr val="bg1"/>
                </a:solidFill>
                <a:latin typeface="Arial" pitchFamily="34" charset="0"/>
                <a:cs typeface="Arial" pitchFamily="34" charset="0"/>
              </a:rPr>
              <a:t>Quantum Computing Theory/Concepts</a:t>
            </a:r>
            <a:endParaRPr lang="en-US" dirty="0">
              <a:solidFill>
                <a:schemeClr val="bg1"/>
              </a:solidFill>
            </a:endParaRPr>
          </a:p>
        </p:txBody>
      </p:sp>
      <p:cxnSp>
        <p:nvCxnSpPr>
          <p:cNvPr id="4" name="Straight Connector 3"/>
          <p:cNvCxnSpPr/>
          <p:nvPr/>
        </p:nvCxnSpPr>
        <p:spPr>
          <a:xfrm>
            <a:off x="525236" y="1126608"/>
            <a:ext cx="4425136"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8164943" y="1328413"/>
            <a:ext cx="2219277" cy="446566"/>
          </a:xfrm>
          <a:prstGeom prst="rect">
            <a:avLst/>
          </a:prstGeom>
          <a:solidFill>
            <a:schemeClr val="bg1"/>
          </a:solidFill>
        </p:spPr>
        <p:txBody>
          <a:bodyPr vert="horz" lIns="91440" tIns="45720" rIns="91440" bIns="45720" rtlCol="0" anchor="ctr" anchorCtr="0">
            <a:noAutofit/>
          </a:bodyPr>
          <a:lstStyle/>
          <a:p>
            <a:pPr algn="ctr">
              <a:lnSpc>
                <a:spcPct val="90000"/>
              </a:lnSpc>
              <a:spcBef>
                <a:spcPct val="0"/>
              </a:spcBef>
              <a:defRPr/>
            </a:pPr>
            <a:r>
              <a:rPr lang="en-US" dirty="0">
                <a:solidFill>
                  <a:srgbClr val="E87722"/>
                </a:solidFill>
                <a:latin typeface="Arial" charset="0"/>
                <a:ea typeface="Arial" charset="0"/>
                <a:cs typeface="Arial" charset="0"/>
              </a:rPr>
              <a:t>Wave Interference</a:t>
            </a:r>
          </a:p>
        </p:txBody>
      </p:sp>
    </p:spTree>
    <p:custDataLst>
      <p:tags r:id="rId1"/>
    </p:custDataLst>
    <p:extLst>
      <p:ext uri="{BB962C8B-B14F-4D97-AF65-F5344CB8AC3E}">
        <p14:creationId xmlns:p14="http://schemas.microsoft.com/office/powerpoint/2010/main" val="14973449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819697" y="1105589"/>
            <a:ext cx="4372304" cy="5752412"/>
          </a:xfrm>
          <a:prstGeom prst="rect">
            <a:avLst/>
          </a:prstGeom>
          <a:solidFill>
            <a:srgbClr val="F2B4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itle 2"/>
          <p:cNvSpPr txBox="1">
            <a:spLocks/>
          </p:cNvSpPr>
          <p:nvPr/>
        </p:nvSpPr>
        <p:spPr>
          <a:xfrm>
            <a:off x="8466279" y="1881529"/>
            <a:ext cx="2795362" cy="1185921"/>
          </a:xfrm>
          <a:prstGeom prst="rect">
            <a:avLst/>
          </a:prstGeom>
        </p:spPr>
        <p:txBody>
          <a:bodyPr vert="horz" lIns="91440" tIns="45720" rIns="91440" bIns="45720" rtlCol="0" anchor="t" anchorCtr="0">
            <a:noAutofit/>
          </a:bodyPr>
          <a:lstStyle/>
          <a:p>
            <a:pPr>
              <a:lnSpc>
                <a:spcPct val="90000"/>
              </a:lnSpc>
              <a:spcBef>
                <a:spcPct val="0"/>
              </a:spcBef>
              <a:defRPr/>
            </a:pPr>
            <a:r>
              <a:rPr lang="en-US" b="1">
                <a:ea typeface="+mj-ea"/>
                <a:cs typeface="Calibri" pitchFamily="34" charset="0"/>
              </a:rPr>
              <a:t>Fundamental Concepts in QC Theory</a:t>
            </a:r>
          </a:p>
          <a:p>
            <a:pPr>
              <a:lnSpc>
                <a:spcPct val="90000"/>
              </a:lnSpc>
              <a:spcBef>
                <a:spcPct val="0"/>
              </a:spcBef>
              <a:defRPr/>
            </a:pPr>
            <a:endParaRPr lang="en-US" sz="900" b="1">
              <a:ea typeface="+mj-ea"/>
              <a:cs typeface="Calibri" pitchFamily="34" charset="0"/>
            </a:endParaRPr>
          </a:p>
          <a:p>
            <a:pPr marL="228600" indent="-228600">
              <a:lnSpc>
                <a:spcPct val="90000"/>
              </a:lnSpc>
              <a:spcBef>
                <a:spcPct val="0"/>
              </a:spcBef>
              <a:buFont typeface="Arial" pitchFamily="34" charset="0"/>
              <a:buChar char="•"/>
              <a:defRPr/>
            </a:pPr>
            <a:r>
              <a:rPr lang="en-US">
                <a:ea typeface="+mj-ea"/>
                <a:cs typeface="Calibri" pitchFamily="34" charset="0"/>
              </a:rPr>
              <a:t> Wave</a:t>
            </a:r>
            <a:r>
              <a:rPr lang="en-US" b="1">
                <a:solidFill>
                  <a:srgbClr val="FF0000"/>
                </a:solidFill>
                <a:ea typeface="+mj-ea"/>
                <a:cs typeface="Calibri" pitchFamily="34" charset="0"/>
              </a:rPr>
              <a:t> </a:t>
            </a:r>
            <a:r>
              <a:rPr lang="en-US" b="1">
                <a:solidFill>
                  <a:srgbClr val="DF8016"/>
                </a:solidFill>
                <a:ea typeface="+mj-ea"/>
                <a:cs typeface="Calibri" pitchFamily="34" charset="0"/>
              </a:rPr>
              <a:t>Function</a:t>
            </a:r>
          </a:p>
        </p:txBody>
      </p:sp>
      <p:sp>
        <p:nvSpPr>
          <p:cNvPr id="11" name="Rectangle 10"/>
          <p:cNvSpPr/>
          <p:nvPr/>
        </p:nvSpPr>
        <p:spPr>
          <a:xfrm>
            <a:off x="8466279" y="3372252"/>
            <a:ext cx="3413830" cy="2000548"/>
          </a:xfrm>
          <a:prstGeom prst="rect">
            <a:avLst/>
          </a:prstGeom>
        </p:spPr>
        <p:txBody>
          <a:bodyPr wrap="square">
            <a:spAutoFit/>
          </a:bodyPr>
          <a:lstStyle/>
          <a:p>
            <a:r>
              <a:rPr lang="en-US" b="1" dirty="0"/>
              <a:t>Schrodinger’s Equation </a:t>
            </a:r>
          </a:p>
          <a:p>
            <a:endParaRPr lang="en-US" sz="1600"/>
          </a:p>
          <a:p>
            <a:pPr marL="285750" indent="-285750">
              <a:buFont typeface="Arial" charset="0"/>
              <a:buChar char="•"/>
            </a:pPr>
            <a:r>
              <a:rPr lang="en-US" u="sng"/>
              <a:t>Generates</a:t>
            </a:r>
            <a:r>
              <a:rPr lang="en-US"/>
              <a:t> (</a:t>
            </a:r>
            <a:r>
              <a:rPr lang="en-US" i="1"/>
              <a:t>describes</a:t>
            </a:r>
            <a:r>
              <a:rPr lang="en-US"/>
              <a:t>) the wave function.</a:t>
            </a:r>
            <a:endParaRPr lang="en-US" dirty="0"/>
          </a:p>
          <a:p>
            <a:pPr marL="285750" indent="-285750">
              <a:buFont typeface="Arial" charset="0"/>
              <a:buChar char="•"/>
            </a:pPr>
            <a:endParaRPr lang="en-US" dirty="0"/>
          </a:p>
          <a:p>
            <a:pPr marL="285750" indent="-285750">
              <a:buFont typeface="Arial" charset="0"/>
              <a:buChar char="•"/>
            </a:pPr>
            <a:r>
              <a:rPr lang="en-US"/>
              <a:t>(Still disagreement among researchers and theorists)</a:t>
            </a:r>
            <a:endParaRPr lang="en-US" dirty="0">
              <a:cs typeface="Calibri" pitchFamily="34" charset="0"/>
            </a:endParaRPr>
          </a:p>
        </p:txBody>
      </p:sp>
      <p:pic>
        <p:nvPicPr>
          <p:cNvPr id="15362" name="Picture 2"/>
          <p:cNvPicPr>
            <a:picLocks noChangeAspect="1" noChangeArrowheads="1"/>
          </p:cNvPicPr>
          <p:nvPr/>
        </p:nvPicPr>
        <p:blipFill>
          <a:blip r:embed="rId3"/>
          <a:srcRect/>
          <a:stretch>
            <a:fillRect/>
          </a:stretch>
        </p:blipFill>
        <p:spPr bwMode="auto">
          <a:xfrm>
            <a:off x="1147993" y="1329289"/>
            <a:ext cx="6348413" cy="4762500"/>
          </a:xfrm>
          <a:prstGeom prst="rect">
            <a:avLst/>
          </a:prstGeom>
          <a:noFill/>
          <a:ln w="9525">
            <a:noFill/>
            <a:miter lim="800000"/>
            <a:headEnd/>
            <a:tailEnd/>
          </a:ln>
        </p:spPr>
      </p:pic>
      <p:sp>
        <p:nvSpPr>
          <p:cNvPr id="7" name="Title 3">
            <a:extLst>
              <a:ext uri="{FF2B5EF4-FFF2-40B4-BE49-F238E27FC236}">
                <a16:creationId xmlns:a16="http://schemas.microsoft.com/office/drawing/2014/main" id="{DD540E71-710C-4030-8CE5-20A13E09B707}"/>
              </a:ext>
            </a:extLst>
          </p:cNvPr>
          <p:cNvSpPr>
            <a:spLocks noGrp="1"/>
          </p:cNvSpPr>
          <p:nvPr>
            <p:ph type="title"/>
          </p:nvPr>
        </p:nvSpPr>
        <p:spPr>
          <a:xfrm>
            <a:off x="495300" y="31530"/>
            <a:ext cx="8891588" cy="1074058"/>
          </a:xfrm>
        </p:spPr>
        <p:txBody>
          <a:bodyPr/>
          <a:lstStyle/>
          <a:p>
            <a:pPr lvl="0"/>
            <a:br>
              <a:rPr lang="en-US" sz="1050" dirty="0">
                <a:latin typeface="Arial" pitchFamily="34" charset="0"/>
                <a:cs typeface="Arial" pitchFamily="34" charset="0"/>
              </a:rPr>
            </a:br>
            <a:r>
              <a:rPr lang="en-US" sz="3600" dirty="0">
                <a:latin typeface="Calibri" pitchFamily="34" charset="0"/>
                <a:cs typeface="Calibri" pitchFamily="34" charset="0"/>
              </a:rPr>
              <a:t>Waves</a:t>
            </a:r>
            <a:endParaRPr lang="en-US" dirty="0"/>
          </a:p>
        </p:txBody>
      </p:sp>
      <p:sp>
        <p:nvSpPr>
          <p:cNvPr id="9" name="Rectangle 8"/>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Tree>
    <p:custDataLst>
      <p:tags r:id="rId1"/>
    </p:custDataLst>
    <p:extLst>
      <p:ext uri="{BB962C8B-B14F-4D97-AF65-F5344CB8AC3E}">
        <p14:creationId xmlns:p14="http://schemas.microsoft.com/office/powerpoint/2010/main" val="21524403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DD540E71-710C-4030-8CE5-20A13E09B707}"/>
              </a:ext>
            </a:extLst>
          </p:cNvPr>
          <p:cNvSpPr>
            <a:spLocks noGrp="1"/>
          </p:cNvSpPr>
          <p:nvPr>
            <p:ph type="title"/>
          </p:nvPr>
        </p:nvSpPr>
        <p:spPr>
          <a:xfrm>
            <a:off x="495300" y="31530"/>
            <a:ext cx="8891588" cy="1074058"/>
          </a:xfrm>
        </p:spPr>
        <p:txBody>
          <a:bodyPr/>
          <a:lstStyle/>
          <a:p>
            <a:pPr lvl="0"/>
            <a:br>
              <a:rPr lang="en-US" sz="1050" dirty="0">
                <a:latin typeface="Arial" pitchFamily="34" charset="0"/>
                <a:cs typeface="Arial" pitchFamily="34" charset="0"/>
              </a:rPr>
            </a:br>
            <a:r>
              <a:rPr lang="en-US" sz="3600" dirty="0">
                <a:latin typeface="Calibri" pitchFamily="34" charset="0"/>
                <a:cs typeface="Calibri" pitchFamily="34" charset="0"/>
              </a:rPr>
              <a:t>Waves</a:t>
            </a:r>
            <a:endParaRPr lang="en-US" dirty="0"/>
          </a:p>
        </p:txBody>
      </p:sp>
      <p:sp>
        <p:nvSpPr>
          <p:cNvPr id="10" name="Rectangle 9"/>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
        <p:nvSpPr>
          <p:cNvPr id="11" name="Rectangle 10"/>
          <p:cNvSpPr/>
          <p:nvPr/>
        </p:nvSpPr>
        <p:spPr>
          <a:xfrm>
            <a:off x="0" y="1105588"/>
            <a:ext cx="12192000" cy="316161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p:cNvSpPr/>
          <p:nvPr/>
        </p:nvSpPr>
        <p:spPr>
          <a:xfrm>
            <a:off x="8513379" y="2504859"/>
            <a:ext cx="3678621" cy="2291255"/>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itle 2"/>
          <p:cNvSpPr txBox="1">
            <a:spLocks/>
          </p:cNvSpPr>
          <p:nvPr/>
        </p:nvSpPr>
        <p:spPr>
          <a:xfrm>
            <a:off x="8909532" y="2949175"/>
            <a:ext cx="2886314" cy="1582482"/>
          </a:xfrm>
          <a:prstGeom prst="rect">
            <a:avLst/>
          </a:prstGeom>
        </p:spPr>
        <p:txBody>
          <a:bodyPr vert="horz" lIns="91440" tIns="45720" rIns="91440" bIns="45720" rtlCol="0" anchor="t" anchorCtr="0">
            <a:noAutofit/>
          </a:bodyPr>
          <a:lstStyle/>
          <a:p>
            <a:pPr>
              <a:lnSpc>
                <a:spcPct val="90000"/>
              </a:lnSpc>
              <a:spcBef>
                <a:spcPct val="0"/>
              </a:spcBef>
              <a:defRPr/>
            </a:pPr>
            <a:r>
              <a:rPr lang="en-US" sz="2000" b="1" dirty="0">
                <a:solidFill>
                  <a:schemeClr val="bg1"/>
                </a:solidFill>
                <a:ea typeface="+mj-ea"/>
                <a:cs typeface="Calibri" pitchFamily="34" charset="0"/>
              </a:rPr>
              <a:t>Fundamental Concepts in QC Theory</a:t>
            </a:r>
          </a:p>
          <a:p>
            <a:pPr>
              <a:lnSpc>
                <a:spcPct val="90000"/>
              </a:lnSpc>
              <a:spcBef>
                <a:spcPct val="0"/>
              </a:spcBef>
              <a:defRPr/>
            </a:pPr>
            <a:endParaRPr lang="en-US" sz="800" b="1" dirty="0">
              <a:solidFill>
                <a:schemeClr val="bg1"/>
              </a:solidFill>
              <a:ea typeface="+mj-ea"/>
              <a:cs typeface="Calibri" pitchFamily="34" charset="0"/>
            </a:endParaRPr>
          </a:p>
          <a:p>
            <a:pPr marL="228600" indent="-228600">
              <a:lnSpc>
                <a:spcPct val="90000"/>
              </a:lnSpc>
              <a:spcBef>
                <a:spcPct val="0"/>
              </a:spcBef>
              <a:buFont typeface="Arial" pitchFamily="34" charset="0"/>
              <a:buChar char="•"/>
              <a:defRPr/>
            </a:pPr>
            <a:r>
              <a:rPr lang="en-US" sz="1400" dirty="0">
                <a:solidFill>
                  <a:schemeClr val="bg1"/>
                </a:solidFill>
                <a:ea typeface="+mj-ea"/>
                <a:cs typeface="Calibri" pitchFamily="34" charset="0"/>
              </a:rPr>
              <a:t> </a:t>
            </a:r>
            <a:r>
              <a:rPr lang="en-US" sz="1600" dirty="0">
                <a:solidFill>
                  <a:schemeClr val="bg1"/>
                </a:solidFill>
                <a:ea typeface="+mj-ea"/>
                <a:cs typeface="Calibri" pitchFamily="34" charset="0"/>
              </a:rPr>
              <a:t>Wave</a:t>
            </a:r>
            <a:r>
              <a:rPr lang="en-US" sz="1600" b="1" dirty="0">
                <a:solidFill>
                  <a:schemeClr val="bg1"/>
                </a:solidFill>
                <a:ea typeface="+mj-ea"/>
                <a:cs typeface="Calibri" pitchFamily="34" charset="0"/>
              </a:rPr>
              <a:t> </a:t>
            </a:r>
            <a:r>
              <a:rPr lang="en-US" sz="1600" b="1" dirty="0" err="1">
                <a:solidFill>
                  <a:schemeClr val="bg1"/>
                </a:solidFill>
                <a:ea typeface="+mj-ea"/>
                <a:cs typeface="Calibri" pitchFamily="34" charset="0"/>
              </a:rPr>
              <a:t>DeCoherence</a:t>
            </a:r>
            <a:endParaRPr lang="en-US" sz="1600" b="1" dirty="0">
              <a:solidFill>
                <a:schemeClr val="bg1"/>
              </a:solidFill>
              <a:ea typeface="+mj-ea"/>
              <a:cs typeface="Calibri" pitchFamily="34" charset="0"/>
            </a:endParaRPr>
          </a:p>
        </p:txBody>
      </p:sp>
      <p:pic>
        <p:nvPicPr>
          <p:cNvPr id="14" name="Picture 2"/>
          <p:cNvPicPr>
            <a:picLocks noChangeAspect="1" noChangeArrowheads="1"/>
          </p:cNvPicPr>
          <p:nvPr/>
        </p:nvPicPr>
        <p:blipFill rotWithShape="1">
          <a:blip r:embed="rId3"/>
          <a:srcRect l="1017" t="2078" r="418" b="2072"/>
          <a:stretch/>
        </p:blipFill>
        <p:spPr bwMode="auto">
          <a:xfrm>
            <a:off x="411217" y="1293773"/>
            <a:ext cx="7451835" cy="2785241"/>
          </a:xfrm>
          <a:prstGeom prst="rect">
            <a:avLst/>
          </a:prstGeom>
          <a:noFill/>
          <a:ln w="9525">
            <a:noFill/>
            <a:miter lim="800000"/>
            <a:headEnd/>
            <a:tailEnd/>
          </a:ln>
        </p:spPr>
      </p:pic>
      <p:sp>
        <p:nvSpPr>
          <p:cNvPr id="15" name="Rectangle 14"/>
          <p:cNvSpPr/>
          <p:nvPr/>
        </p:nvSpPr>
        <p:spPr>
          <a:xfrm>
            <a:off x="942607" y="4380616"/>
            <a:ext cx="7570771" cy="1600438"/>
          </a:xfrm>
          <a:prstGeom prst="rect">
            <a:avLst/>
          </a:prstGeom>
        </p:spPr>
        <p:txBody>
          <a:bodyPr wrap="square">
            <a:spAutoFit/>
          </a:bodyPr>
          <a:lstStyle/>
          <a:p>
            <a:r>
              <a:rPr lang="en-US" sz="1400" dirty="0">
                <a:cs typeface="Calibri" pitchFamily="34" charset="0"/>
              </a:rPr>
              <a:t>In physics, two wave sources are </a:t>
            </a:r>
            <a:r>
              <a:rPr lang="en-US" sz="1400" b="1" dirty="0">
                <a:cs typeface="Calibri" pitchFamily="34" charset="0"/>
              </a:rPr>
              <a:t>perfectly coherent </a:t>
            </a:r>
            <a:r>
              <a:rPr lang="en-US" sz="1400" dirty="0">
                <a:cs typeface="Calibri" pitchFamily="34" charset="0"/>
              </a:rPr>
              <a:t>if they have a </a:t>
            </a:r>
            <a:r>
              <a:rPr lang="en-US" sz="1400" i="1" dirty="0">
                <a:cs typeface="Calibri" pitchFamily="34" charset="0"/>
              </a:rPr>
              <a:t>constant</a:t>
            </a:r>
            <a:r>
              <a:rPr lang="en-US" sz="1400" dirty="0">
                <a:cs typeface="Calibri" pitchFamily="34" charset="0"/>
              </a:rPr>
              <a:t> </a:t>
            </a:r>
            <a:r>
              <a:rPr lang="en-US" sz="1400" b="1" dirty="0">
                <a:cs typeface="Calibri" pitchFamily="34" charset="0"/>
              </a:rPr>
              <a:t>phase</a:t>
            </a:r>
            <a:r>
              <a:rPr lang="en-US" sz="1400" dirty="0">
                <a:cs typeface="Calibri" pitchFamily="34" charset="0"/>
              </a:rPr>
              <a:t> difference and the </a:t>
            </a:r>
            <a:r>
              <a:rPr lang="en-US" sz="1400" i="1" dirty="0">
                <a:cs typeface="Calibri" pitchFamily="34" charset="0"/>
              </a:rPr>
              <a:t>same</a:t>
            </a:r>
            <a:r>
              <a:rPr lang="en-US" sz="1400" dirty="0">
                <a:cs typeface="Calibri" pitchFamily="34" charset="0"/>
              </a:rPr>
              <a:t> </a:t>
            </a:r>
            <a:r>
              <a:rPr lang="en-US" sz="1400" b="1" dirty="0">
                <a:cs typeface="Calibri" pitchFamily="34" charset="0"/>
              </a:rPr>
              <a:t>frequency</a:t>
            </a:r>
            <a:r>
              <a:rPr lang="en-US" sz="1400" dirty="0">
                <a:cs typeface="Calibri" pitchFamily="34" charset="0"/>
              </a:rPr>
              <a:t>, and the </a:t>
            </a:r>
            <a:r>
              <a:rPr lang="en-US" sz="1400" i="1" dirty="0">
                <a:cs typeface="Calibri" pitchFamily="34" charset="0"/>
              </a:rPr>
              <a:t>same</a:t>
            </a:r>
            <a:r>
              <a:rPr lang="en-US" sz="1400" dirty="0">
                <a:cs typeface="Calibri" pitchFamily="34" charset="0"/>
              </a:rPr>
              <a:t> </a:t>
            </a:r>
            <a:r>
              <a:rPr lang="en-US" sz="1400" b="1" dirty="0">
                <a:cs typeface="Calibri" pitchFamily="34" charset="0"/>
              </a:rPr>
              <a:t>waveform</a:t>
            </a:r>
            <a:r>
              <a:rPr lang="en-US" sz="1400" dirty="0">
                <a:cs typeface="Calibri" pitchFamily="34" charset="0"/>
              </a:rPr>
              <a:t>. </a:t>
            </a:r>
            <a:r>
              <a:rPr lang="en-US" sz="1400" b="1" dirty="0">
                <a:solidFill>
                  <a:srgbClr val="DF8016"/>
                </a:solidFill>
                <a:cs typeface="Calibri" pitchFamily="34" charset="0"/>
              </a:rPr>
              <a:t>Coherence is an ideal property of waves </a:t>
            </a:r>
            <a:r>
              <a:rPr lang="en-US" sz="1400" dirty="0">
                <a:cs typeface="Calibri" pitchFamily="34" charset="0"/>
              </a:rPr>
              <a:t>that enables </a:t>
            </a:r>
            <a:r>
              <a:rPr lang="en-US" sz="1400" b="1" dirty="0">
                <a:cs typeface="Calibri" pitchFamily="34" charset="0"/>
              </a:rPr>
              <a:t>stationary</a:t>
            </a:r>
            <a:r>
              <a:rPr lang="en-US" sz="1400" dirty="0">
                <a:cs typeface="Calibri" pitchFamily="34" charset="0"/>
              </a:rPr>
              <a:t> (i.e. temporally and spatially constant) </a:t>
            </a:r>
            <a:r>
              <a:rPr lang="en-US" sz="1400" b="1" dirty="0">
                <a:cs typeface="Calibri" pitchFamily="34" charset="0"/>
              </a:rPr>
              <a:t>interference</a:t>
            </a:r>
            <a:r>
              <a:rPr lang="en-US" sz="1400" dirty="0">
                <a:cs typeface="Calibri" pitchFamily="34" charset="0"/>
              </a:rPr>
              <a:t>. In quantum mechanics, particles such as electrons are described by a </a:t>
            </a:r>
            <a:r>
              <a:rPr lang="en-US" sz="1400" b="1" dirty="0" err="1">
                <a:cs typeface="Calibri" pitchFamily="34" charset="0"/>
              </a:rPr>
              <a:t>wavefunction</a:t>
            </a:r>
            <a:r>
              <a:rPr lang="en-US" sz="1400" dirty="0">
                <a:cs typeface="Calibri" pitchFamily="34" charset="0"/>
              </a:rPr>
              <a:t>, a mathematical description of the quantum state of a system; the probabilistic nature of the </a:t>
            </a:r>
            <a:r>
              <a:rPr lang="en-US" sz="1400" dirty="0" err="1">
                <a:cs typeface="Calibri" pitchFamily="34" charset="0"/>
              </a:rPr>
              <a:t>wavefunction</a:t>
            </a:r>
            <a:r>
              <a:rPr lang="en-US" sz="1400" dirty="0">
                <a:cs typeface="Calibri" pitchFamily="34" charset="0"/>
              </a:rPr>
              <a:t> gives rise to various quantum effects. </a:t>
            </a:r>
            <a:r>
              <a:rPr lang="en-US" sz="1400" b="1" dirty="0">
                <a:cs typeface="Calibri" pitchFamily="34" charset="0"/>
              </a:rPr>
              <a:t>As long as there exists a definite phase relation between different states, the system is said to be coherent.</a:t>
            </a:r>
          </a:p>
        </p:txBody>
      </p:sp>
    </p:spTree>
    <p:custDataLst>
      <p:tags r:id="rId1"/>
    </p:custDataLst>
    <p:extLst>
      <p:ext uri="{BB962C8B-B14F-4D97-AF65-F5344CB8AC3E}">
        <p14:creationId xmlns:p14="http://schemas.microsoft.com/office/powerpoint/2010/main" val="4663779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DB766D-9A6A-4D1B-A178-859E31A629BC}"/>
              </a:ext>
            </a:extLst>
          </p:cNvPr>
          <p:cNvSpPr>
            <a:spLocks noGrp="1"/>
          </p:cNvSpPr>
          <p:nvPr>
            <p:ph type="title"/>
          </p:nvPr>
        </p:nvSpPr>
        <p:spPr/>
        <p:txBody>
          <a:bodyPr/>
          <a:lstStyle/>
          <a:p>
            <a:r>
              <a:rPr lang="en-US" dirty="0"/>
              <a:t>Goal: To </a:t>
            </a:r>
            <a:r>
              <a:rPr lang="en-US" b="1" dirty="0"/>
              <a:t>Educate</a:t>
            </a:r>
            <a:r>
              <a:rPr lang="en-US" dirty="0"/>
              <a:t> and </a:t>
            </a:r>
            <a:r>
              <a:rPr lang="en-US" b="1" dirty="0"/>
              <a:t>Inspire</a:t>
            </a:r>
          </a:p>
        </p:txBody>
      </p:sp>
      <p:sp>
        <p:nvSpPr>
          <p:cNvPr id="11" name="Content Placeholder 10">
            <a:extLst>
              <a:ext uri="{FF2B5EF4-FFF2-40B4-BE49-F238E27FC236}">
                <a16:creationId xmlns:a16="http://schemas.microsoft.com/office/drawing/2014/main" id="{CBF3E33A-3EC0-41C8-BC77-1E7426BA1E09}"/>
              </a:ext>
            </a:extLst>
          </p:cNvPr>
          <p:cNvSpPr>
            <a:spLocks noGrp="1"/>
          </p:cNvSpPr>
          <p:nvPr>
            <p:ph sz="half" idx="2"/>
          </p:nvPr>
        </p:nvSpPr>
        <p:spPr>
          <a:xfrm>
            <a:off x="6257042" y="1183723"/>
            <a:ext cx="5660572" cy="5217077"/>
          </a:xfrm>
        </p:spPr>
        <p:txBody>
          <a:bodyPr/>
          <a:lstStyle/>
          <a:p>
            <a:pPr lvl="1"/>
            <a:r>
              <a:rPr lang="en-US" dirty="0"/>
              <a:t>Vehicles of choice:</a:t>
            </a:r>
          </a:p>
          <a:p>
            <a:pPr lvl="3"/>
            <a:r>
              <a:rPr lang="en-US" dirty="0"/>
              <a:t> </a:t>
            </a:r>
            <a:r>
              <a:rPr lang="en-US" b="1" dirty="0"/>
              <a:t>Definitions (</a:t>
            </a:r>
            <a:r>
              <a:rPr lang="en-US" dirty="0">
                <a:solidFill>
                  <a:srgbClr val="FF0000"/>
                </a:solidFill>
              </a:rPr>
              <a:t>essence statement</a:t>
            </a:r>
            <a:r>
              <a:rPr lang="en-US" b="1" dirty="0"/>
              <a:t>)</a:t>
            </a:r>
          </a:p>
          <a:p>
            <a:pPr lvl="3"/>
            <a:r>
              <a:rPr lang="en-US" b="1" dirty="0"/>
              <a:t> Explanations</a:t>
            </a:r>
          </a:p>
          <a:p>
            <a:pPr lvl="3"/>
            <a:r>
              <a:rPr lang="en-US" b="1" dirty="0"/>
              <a:t> Infographics</a:t>
            </a:r>
          </a:p>
          <a:p>
            <a:pPr lvl="3"/>
            <a:r>
              <a:rPr lang="en-US" b="1" dirty="0"/>
              <a:t> Live Demos</a:t>
            </a:r>
          </a:p>
          <a:p>
            <a:pPr lvl="3"/>
            <a:r>
              <a:rPr lang="en-US" b="1" dirty="0"/>
              <a:t> Retrospectives</a:t>
            </a:r>
          </a:p>
          <a:p>
            <a:pPr lvl="1"/>
            <a:endParaRPr lang="en-US" sz="800" dirty="0"/>
          </a:p>
          <a:p>
            <a:pPr lvl="1"/>
            <a:r>
              <a:rPr lang="en-US" dirty="0"/>
              <a:t>Method: </a:t>
            </a:r>
          </a:p>
          <a:p>
            <a:pPr lvl="3"/>
            <a:r>
              <a:rPr lang="en-US" dirty="0"/>
              <a:t> Heavy on the </a:t>
            </a:r>
            <a:r>
              <a:rPr lang="en-US" b="1" dirty="0"/>
              <a:t>demo’s</a:t>
            </a:r>
            <a:r>
              <a:rPr lang="en-US" dirty="0"/>
              <a:t>, light on PPT</a:t>
            </a:r>
          </a:p>
          <a:p>
            <a:pPr lvl="3"/>
            <a:r>
              <a:rPr lang="en-US" dirty="0"/>
              <a:t> Talk to the “</a:t>
            </a:r>
            <a:r>
              <a:rPr lang="en-US" b="1" dirty="0"/>
              <a:t>top</a:t>
            </a:r>
            <a:r>
              <a:rPr lang="en-US" dirty="0"/>
              <a:t>” of the room.</a:t>
            </a:r>
          </a:p>
          <a:p>
            <a:pPr lvl="3"/>
            <a:r>
              <a:rPr lang="en-US" dirty="0"/>
              <a:t> Retrospectives: “</a:t>
            </a:r>
            <a:r>
              <a:rPr lang="en-US" b="1" dirty="0"/>
              <a:t>Show of Hands</a:t>
            </a:r>
            <a:r>
              <a:rPr lang="en-US" dirty="0"/>
              <a:t>”</a:t>
            </a:r>
            <a:endParaRPr lang="en-US" sz="800" dirty="0"/>
          </a:p>
          <a:p>
            <a:pPr lvl="1"/>
            <a:r>
              <a:rPr lang="en-US" sz="1800" b="1" dirty="0"/>
              <a:t>Other Goals: </a:t>
            </a:r>
          </a:p>
          <a:p>
            <a:pPr lvl="3"/>
            <a:r>
              <a:rPr lang="en-US" sz="1800" dirty="0"/>
              <a:t>Prompt Adoption </a:t>
            </a:r>
          </a:p>
          <a:p>
            <a:pPr lvl="4"/>
            <a:r>
              <a:rPr lang="en-US" sz="1600" dirty="0"/>
              <a:t>Practitioner(s), Domain(s), &amp; Department(s)</a:t>
            </a:r>
          </a:p>
          <a:p>
            <a:pPr lvl="4"/>
            <a:r>
              <a:rPr lang="en-US" b="1" dirty="0"/>
              <a:t>OTU =&gt; College of AI</a:t>
            </a:r>
          </a:p>
          <a:p>
            <a:pPr lvl="3">
              <a:buNone/>
            </a:pPr>
            <a:endParaRPr lang="en-US" dirty="0"/>
          </a:p>
          <a:p>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pPr/>
              <a:t>6</a:t>
            </a:fld>
            <a:endParaRPr lang="en-US"/>
          </a:p>
        </p:txBody>
      </p:sp>
      <p:pic>
        <p:nvPicPr>
          <p:cNvPr id="10" name="Picture 4"/>
          <p:cNvPicPr>
            <a:picLocks noChangeAspect="1" noChangeArrowheads="1"/>
          </p:cNvPicPr>
          <p:nvPr/>
        </p:nvPicPr>
        <p:blipFill>
          <a:blip r:embed="rId3"/>
          <a:srcRect/>
          <a:stretch>
            <a:fillRect/>
          </a:stretch>
        </p:blipFill>
        <p:spPr bwMode="auto">
          <a:xfrm>
            <a:off x="893127" y="1346934"/>
            <a:ext cx="4706396" cy="4800524"/>
          </a:xfrm>
          <a:prstGeom prst="rect">
            <a:avLst/>
          </a:prstGeom>
          <a:noFill/>
          <a:ln w="9525">
            <a:noFill/>
            <a:miter lim="800000"/>
            <a:headEnd/>
            <a:tailEnd/>
          </a:ln>
          <a:effectLst>
            <a:outerShdw blurRad="50800" dist="38100" dir="8100000" algn="tr" rotWithShape="0">
              <a:prstClr val="black">
                <a:alpha val="40000"/>
              </a:prstClr>
            </a:outerShdw>
          </a:effectLst>
          <a:scene3d>
            <a:camera prst="orthographicFront"/>
            <a:lightRig rig="threePt" dir="t"/>
          </a:scene3d>
          <a:sp3d>
            <a:bevelT prst="relaxedInset"/>
          </a:sp3d>
        </p:spPr>
      </p:pic>
    </p:spTree>
    <p:custDataLst>
      <p:tags r:id="rId1"/>
    </p:custDataLst>
    <p:extLst>
      <p:ext uri="{BB962C8B-B14F-4D97-AF65-F5344CB8AC3E}">
        <p14:creationId xmlns:p14="http://schemas.microsoft.com/office/powerpoint/2010/main" val="2871937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105588"/>
            <a:ext cx="12192000" cy="316161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 name="Rectangle 3"/>
          <p:cNvSpPr/>
          <p:nvPr/>
        </p:nvSpPr>
        <p:spPr>
          <a:xfrm>
            <a:off x="8513379" y="2504859"/>
            <a:ext cx="3678621" cy="2291255"/>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itle 2"/>
          <p:cNvSpPr txBox="1">
            <a:spLocks/>
          </p:cNvSpPr>
          <p:nvPr/>
        </p:nvSpPr>
        <p:spPr>
          <a:xfrm>
            <a:off x="8909532" y="2949175"/>
            <a:ext cx="2886314" cy="1582482"/>
          </a:xfrm>
          <a:prstGeom prst="rect">
            <a:avLst/>
          </a:prstGeom>
        </p:spPr>
        <p:txBody>
          <a:bodyPr vert="horz" lIns="91440" tIns="45720" rIns="91440" bIns="45720" rtlCol="0" anchor="t" anchorCtr="0">
            <a:noAutofit/>
          </a:bodyPr>
          <a:lstStyle/>
          <a:p>
            <a:pPr>
              <a:lnSpc>
                <a:spcPct val="90000"/>
              </a:lnSpc>
              <a:spcBef>
                <a:spcPct val="0"/>
              </a:spcBef>
              <a:defRPr/>
            </a:pPr>
            <a:r>
              <a:rPr lang="en-US" sz="2000" b="1" dirty="0">
                <a:solidFill>
                  <a:schemeClr val="bg1"/>
                </a:solidFill>
                <a:ea typeface="+mj-ea"/>
                <a:cs typeface="Calibri" pitchFamily="34" charset="0"/>
              </a:rPr>
              <a:t>Fundamental Concepts in QC Theory</a:t>
            </a:r>
          </a:p>
          <a:p>
            <a:pPr>
              <a:lnSpc>
                <a:spcPct val="90000"/>
              </a:lnSpc>
              <a:spcBef>
                <a:spcPct val="0"/>
              </a:spcBef>
              <a:defRPr/>
            </a:pPr>
            <a:endParaRPr lang="en-US" sz="800" b="1" dirty="0">
              <a:solidFill>
                <a:schemeClr val="bg1"/>
              </a:solidFill>
              <a:ea typeface="+mj-ea"/>
              <a:cs typeface="Calibri" pitchFamily="34" charset="0"/>
            </a:endParaRPr>
          </a:p>
          <a:p>
            <a:pPr marL="228600" indent="-228600">
              <a:lnSpc>
                <a:spcPct val="90000"/>
              </a:lnSpc>
              <a:spcBef>
                <a:spcPct val="0"/>
              </a:spcBef>
              <a:buFont typeface="Arial" pitchFamily="34" charset="0"/>
              <a:buChar char="•"/>
              <a:defRPr/>
            </a:pPr>
            <a:r>
              <a:rPr lang="en-US" sz="1400" dirty="0">
                <a:solidFill>
                  <a:schemeClr val="bg1"/>
                </a:solidFill>
                <a:ea typeface="+mj-ea"/>
                <a:cs typeface="Calibri" pitchFamily="34" charset="0"/>
              </a:rPr>
              <a:t> </a:t>
            </a:r>
            <a:r>
              <a:rPr lang="en-US" sz="1600" dirty="0">
                <a:solidFill>
                  <a:schemeClr val="bg1"/>
                </a:solidFill>
                <a:ea typeface="+mj-ea"/>
                <a:cs typeface="Calibri" pitchFamily="34" charset="0"/>
              </a:rPr>
              <a:t>Wave</a:t>
            </a:r>
            <a:r>
              <a:rPr lang="en-US" sz="1600" b="1" dirty="0">
                <a:solidFill>
                  <a:schemeClr val="bg1"/>
                </a:solidFill>
                <a:ea typeface="+mj-ea"/>
                <a:cs typeface="Calibri" pitchFamily="34" charset="0"/>
              </a:rPr>
              <a:t> </a:t>
            </a:r>
            <a:r>
              <a:rPr lang="en-US" sz="1600" b="1" dirty="0" err="1">
                <a:solidFill>
                  <a:schemeClr val="bg1"/>
                </a:solidFill>
                <a:ea typeface="+mj-ea"/>
                <a:cs typeface="Calibri" pitchFamily="34" charset="0"/>
              </a:rPr>
              <a:t>DeCoherence</a:t>
            </a:r>
            <a:endParaRPr lang="en-US" sz="1600" b="1" dirty="0">
              <a:solidFill>
                <a:schemeClr val="bg1"/>
              </a:solidFill>
              <a:ea typeface="+mj-ea"/>
              <a:cs typeface="Calibri" pitchFamily="34" charset="0"/>
            </a:endParaRPr>
          </a:p>
        </p:txBody>
      </p:sp>
      <p:pic>
        <p:nvPicPr>
          <p:cNvPr id="16386" name="Picture 2"/>
          <p:cNvPicPr>
            <a:picLocks noChangeAspect="1" noChangeArrowheads="1"/>
          </p:cNvPicPr>
          <p:nvPr/>
        </p:nvPicPr>
        <p:blipFill rotWithShape="1">
          <a:blip r:embed="rId3"/>
          <a:srcRect l="1017" t="2078" r="418" b="2072"/>
          <a:stretch/>
        </p:blipFill>
        <p:spPr bwMode="auto">
          <a:xfrm>
            <a:off x="411217" y="1293773"/>
            <a:ext cx="7451835" cy="2785241"/>
          </a:xfrm>
          <a:prstGeom prst="rect">
            <a:avLst/>
          </a:prstGeom>
          <a:noFill/>
          <a:ln w="9525">
            <a:noFill/>
            <a:miter lim="800000"/>
            <a:headEnd/>
            <a:tailEnd/>
          </a:ln>
        </p:spPr>
      </p:pic>
      <p:sp>
        <p:nvSpPr>
          <p:cNvPr id="7" name="Rectangle 6"/>
          <p:cNvSpPr/>
          <p:nvPr/>
        </p:nvSpPr>
        <p:spPr>
          <a:xfrm>
            <a:off x="942607" y="4380616"/>
            <a:ext cx="6488207" cy="1169551"/>
          </a:xfrm>
          <a:prstGeom prst="rect">
            <a:avLst/>
          </a:prstGeom>
        </p:spPr>
        <p:txBody>
          <a:bodyPr wrap="square">
            <a:spAutoFit/>
          </a:bodyPr>
          <a:lstStyle/>
          <a:p>
            <a:r>
              <a:rPr lang="en-US" sz="1400" dirty="0">
                <a:cs typeface="Calibri" pitchFamily="34" charset="0"/>
              </a:rPr>
              <a:t>This coherence is a fundamental property of quantum mechanics, and is necessary for the function of quantum computers. However, </a:t>
            </a:r>
            <a:r>
              <a:rPr lang="en-US" sz="1400" b="1" dirty="0">
                <a:cs typeface="Calibri" pitchFamily="34" charset="0"/>
              </a:rPr>
              <a:t>when a quantum system is not perfectly isolated</a:t>
            </a:r>
            <a:r>
              <a:rPr lang="en-US" sz="1400" dirty="0">
                <a:cs typeface="Calibri" pitchFamily="34" charset="0"/>
              </a:rPr>
              <a:t>, but in contact with its surroundings, the </a:t>
            </a:r>
            <a:r>
              <a:rPr lang="en-US" sz="1400" b="1" dirty="0">
                <a:solidFill>
                  <a:srgbClr val="DF8016"/>
                </a:solidFill>
                <a:cs typeface="Calibri" pitchFamily="34" charset="0"/>
              </a:rPr>
              <a:t>coherence decays with time</a:t>
            </a:r>
            <a:r>
              <a:rPr lang="en-US" sz="1400" dirty="0">
                <a:cs typeface="Calibri" pitchFamily="34" charset="0"/>
              </a:rPr>
              <a:t>, a process called quantum </a:t>
            </a:r>
            <a:r>
              <a:rPr lang="en-US" sz="1400" b="1" dirty="0" err="1">
                <a:cs typeface="Calibri" pitchFamily="34" charset="0"/>
              </a:rPr>
              <a:t>decoherence</a:t>
            </a:r>
            <a:r>
              <a:rPr lang="en-US" sz="1400" dirty="0">
                <a:cs typeface="Calibri" pitchFamily="34" charset="0"/>
              </a:rPr>
              <a:t> - </a:t>
            </a:r>
            <a:r>
              <a:rPr lang="en-US" sz="1400" b="1" dirty="0">
                <a:solidFill>
                  <a:srgbClr val="00549F"/>
                </a:solidFill>
                <a:cs typeface="Calibri" pitchFamily="34" charset="0"/>
              </a:rPr>
              <a:t>collapse of the </a:t>
            </a:r>
            <a:r>
              <a:rPr lang="en-US" sz="1400" b="1" dirty="0" err="1">
                <a:solidFill>
                  <a:srgbClr val="00549F"/>
                </a:solidFill>
                <a:cs typeface="Calibri" pitchFamily="34" charset="0"/>
              </a:rPr>
              <a:t>wavefunction</a:t>
            </a:r>
            <a:r>
              <a:rPr lang="en-US" sz="1400" dirty="0">
                <a:cs typeface="Calibri" pitchFamily="34" charset="0"/>
              </a:rPr>
              <a:t>.</a:t>
            </a:r>
          </a:p>
        </p:txBody>
      </p:sp>
      <p:sp>
        <p:nvSpPr>
          <p:cNvPr id="9" name="Title 3">
            <a:extLst>
              <a:ext uri="{FF2B5EF4-FFF2-40B4-BE49-F238E27FC236}">
                <a16:creationId xmlns:a16="http://schemas.microsoft.com/office/drawing/2014/main" id="{DD540E71-710C-4030-8CE5-20A13E09B707}"/>
              </a:ext>
            </a:extLst>
          </p:cNvPr>
          <p:cNvSpPr txBox="1">
            <a:spLocks/>
          </p:cNvSpPr>
          <p:nvPr/>
        </p:nvSpPr>
        <p:spPr bwMode="gray">
          <a:xfrm>
            <a:off x="495300" y="31530"/>
            <a:ext cx="8891588"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br>
              <a:rPr lang="en-US" sz="1050">
                <a:latin typeface="Arial" pitchFamily="34" charset="0"/>
                <a:cs typeface="Arial" pitchFamily="34" charset="0"/>
              </a:rPr>
            </a:br>
            <a:r>
              <a:rPr lang="en-US" sz="3600">
                <a:latin typeface="Calibri" pitchFamily="34" charset="0"/>
                <a:cs typeface="Calibri" pitchFamily="34" charset="0"/>
              </a:rPr>
              <a:t>Waves</a:t>
            </a:r>
            <a:endParaRPr lang="en-US" dirty="0"/>
          </a:p>
        </p:txBody>
      </p:sp>
      <p:sp>
        <p:nvSpPr>
          <p:cNvPr id="10" name="Rectangle 9"/>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Tree>
    <p:custDataLst>
      <p:tags r:id="rId1"/>
    </p:custDataLst>
    <p:extLst>
      <p:ext uri="{BB962C8B-B14F-4D97-AF65-F5344CB8AC3E}">
        <p14:creationId xmlns:p14="http://schemas.microsoft.com/office/powerpoint/2010/main" val="333044603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71538" y="4869714"/>
            <a:ext cx="7245687" cy="1323439"/>
          </a:xfrm>
          <a:prstGeom prst="rect">
            <a:avLst/>
          </a:prstGeom>
        </p:spPr>
        <p:txBody>
          <a:bodyPr wrap="square">
            <a:spAutoFit/>
          </a:bodyPr>
          <a:lstStyle/>
          <a:p>
            <a:r>
              <a:rPr lang="en-US" sz="1600">
                <a:cs typeface="Calibri" pitchFamily="34" charset="0"/>
              </a:rPr>
              <a:t>This coherence is a fundamental property of quantum mechanics, and is necessary for the function of quantum computers. However, </a:t>
            </a:r>
            <a:r>
              <a:rPr lang="en-US" sz="1600" b="1">
                <a:cs typeface="Calibri" pitchFamily="34" charset="0"/>
              </a:rPr>
              <a:t>when a quantum system is not perfectly isolated</a:t>
            </a:r>
            <a:r>
              <a:rPr lang="en-US" sz="1600">
                <a:cs typeface="Calibri" pitchFamily="34" charset="0"/>
              </a:rPr>
              <a:t>, but in contact with its surroundings, the </a:t>
            </a:r>
            <a:r>
              <a:rPr lang="en-US" sz="1600" b="1">
                <a:solidFill>
                  <a:srgbClr val="00549F"/>
                </a:solidFill>
                <a:cs typeface="Calibri" pitchFamily="34" charset="0"/>
              </a:rPr>
              <a:t>coherence decays with time</a:t>
            </a:r>
            <a:r>
              <a:rPr lang="en-US" sz="1600">
                <a:cs typeface="Calibri" pitchFamily="34" charset="0"/>
              </a:rPr>
              <a:t>, a process called quantum </a:t>
            </a:r>
            <a:r>
              <a:rPr lang="en-US" sz="1600" b="1" err="1">
                <a:cs typeface="Calibri" pitchFamily="34" charset="0"/>
              </a:rPr>
              <a:t>decoherence</a:t>
            </a:r>
            <a:r>
              <a:rPr lang="en-US" sz="1600">
                <a:cs typeface="Calibri" pitchFamily="34" charset="0"/>
              </a:rPr>
              <a:t> - </a:t>
            </a:r>
            <a:r>
              <a:rPr lang="en-US" sz="1600" b="1">
                <a:solidFill>
                  <a:srgbClr val="DF8016"/>
                </a:solidFill>
                <a:cs typeface="Calibri" pitchFamily="34" charset="0"/>
              </a:rPr>
              <a:t>collapse of the </a:t>
            </a:r>
            <a:r>
              <a:rPr lang="en-US" sz="1600" b="1" err="1">
                <a:solidFill>
                  <a:srgbClr val="DF8016"/>
                </a:solidFill>
                <a:cs typeface="Calibri" pitchFamily="34" charset="0"/>
              </a:rPr>
              <a:t>wavefunction</a:t>
            </a:r>
            <a:r>
              <a:rPr lang="en-US" sz="1600">
                <a:cs typeface="Calibri" pitchFamily="34" charset="0"/>
              </a:rPr>
              <a:t>.</a:t>
            </a:r>
          </a:p>
        </p:txBody>
      </p:sp>
      <p:pic>
        <p:nvPicPr>
          <p:cNvPr id="17410" name="Picture 2"/>
          <p:cNvPicPr>
            <a:picLocks noChangeAspect="1" noChangeArrowheads="1"/>
          </p:cNvPicPr>
          <p:nvPr/>
        </p:nvPicPr>
        <p:blipFill>
          <a:blip r:embed="rId3"/>
          <a:srcRect/>
          <a:stretch>
            <a:fillRect/>
          </a:stretch>
        </p:blipFill>
        <p:spPr bwMode="auto">
          <a:xfrm>
            <a:off x="768569" y="1373458"/>
            <a:ext cx="4539155" cy="3196855"/>
          </a:xfrm>
          <a:prstGeom prst="rect">
            <a:avLst/>
          </a:prstGeom>
          <a:noFill/>
          <a:ln w="9525">
            <a:noFill/>
            <a:miter lim="800000"/>
            <a:headEnd/>
            <a:tailEnd/>
          </a:ln>
        </p:spPr>
      </p:pic>
      <p:pic>
        <p:nvPicPr>
          <p:cNvPr id="17412" name="Picture 4" descr="Image result for quantum wave function collapse"/>
          <p:cNvPicPr>
            <a:picLocks noChangeAspect="1" noChangeArrowheads="1"/>
          </p:cNvPicPr>
          <p:nvPr/>
        </p:nvPicPr>
        <p:blipFill>
          <a:blip r:embed="rId4"/>
          <a:srcRect/>
          <a:stretch>
            <a:fillRect/>
          </a:stretch>
        </p:blipFill>
        <p:spPr bwMode="auto">
          <a:xfrm>
            <a:off x="5746448" y="1327400"/>
            <a:ext cx="5569251" cy="3147237"/>
          </a:xfrm>
          <a:prstGeom prst="rect">
            <a:avLst/>
          </a:prstGeom>
          <a:noFill/>
        </p:spPr>
      </p:pic>
      <p:sp>
        <p:nvSpPr>
          <p:cNvPr id="10" name="Title 3">
            <a:extLst>
              <a:ext uri="{FF2B5EF4-FFF2-40B4-BE49-F238E27FC236}">
                <a16:creationId xmlns:a16="http://schemas.microsoft.com/office/drawing/2014/main" id="{DD540E71-710C-4030-8CE5-20A13E09B707}"/>
              </a:ext>
            </a:extLst>
          </p:cNvPr>
          <p:cNvSpPr txBox="1">
            <a:spLocks/>
          </p:cNvSpPr>
          <p:nvPr/>
        </p:nvSpPr>
        <p:spPr bwMode="gray">
          <a:xfrm>
            <a:off x="495300" y="31530"/>
            <a:ext cx="8891588"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br>
              <a:rPr lang="en-US" sz="1050">
                <a:latin typeface="Arial" pitchFamily="34" charset="0"/>
                <a:cs typeface="Arial" pitchFamily="34" charset="0"/>
              </a:rPr>
            </a:br>
            <a:r>
              <a:rPr lang="en-US" sz="3600">
                <a:latin typeface="Calibri" pitchFamily="34" charset="0"/>
                <a:cs typeface="Calibri" pitchFamily="34" charset="0"/>
              </a:rPr>
              <a:t>Waves</a:t>
            </a:r>
            <a:endParaRPr lang="en-US" dirty="0"/>
          </a:p>
        </p:txBody>
      </p:sp>
      <p:sp>
        <p:nvSpPr>
          <p:cNvPr id="11" name="Rectangle 10"/>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
        <p:nvSpPr>
          <p:cNvPr id="12" name="Rectangle 11"/>
          <p:cNvSpPr/>
          <p:nvPr/>
        </p:nvSpPr>
        <p:spPr>
          <a:xfrm>
            <a:off x="8513379" y="4696448"/>
            <a:ext cx="3678621" cy="1897095"/>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itle 2"/>
          <p:cNvSpPr txBox="1">
            <a:spLocks/>
          </p:cNvSpPr>
          <p:nvPr/>
        </p:nvSpPr>
        <p:spPr>
          <a:xfrm>
            <a:off x="8909532" y="5011061"/>
            <a:ext cx="2886314" cy="1582482"/>
          </a:xfrm>
          <a:prstGeom prst="rect">
            <a:avLst/>
          </a:prstGeom>
        </p:spPr>
        <p:txBody>
          <a:bodyPr vert="horz" lIns="91440" tIns="45720" rIns="91440" bIns="45720" rtlCol="0" anchor="t" anchorCtr="0">
            <a:noAutofit/>
          </a:bodyPr>
          <a:lstStyle/>
          <a:p>
            <a:pPr>
              <a:lnSpc>
                <a:spcPct val="90000"/>
              </a:lnSpc>
              <a:spcBef>
                <a:spcPct val="0"/>
              </a:spcBef>
              <a:defRPr/>
            </a:pPr>
            <a:r>
              <a:rPr lang="en-US" sz="2000" b="1" dirty="0">
                <a:solidFill>
                  <a:schemeClr val="bg1"/>
                </a:solidFill>
                <a:ea typeface="+mj-ea"/>
                <a:cs typeface="Calibri" pitchFamily="34" charset="0"/>
              </a:rPr>
              <a:t>Fundamental Concepts in QC Theory</a:t>
            </a:r>
          </a:p>
          <a:p>
            <a:pPr>
              <a:lnSpc>
                <a:spcPct val="90000"/>
              </a:lnSpc>
              <a:spcBef>
                <a:spcPct val="0"/>
              </a:spcBef>
              <a:defRPr/>
            </a:pPr>
            <a:endParaRPr lang="en-US" sz="800" b="1" dirty="0">
              <a:solidFill>
                <a:schemeClr val="bg1"/>
              </a:solidFill>
              <a:ea typeface="+mj-ea"/>
              <a:cs typeface="Calibri" pitchFamily="34" charset="0"/>
            </a:endParaRPr>
          </a:p>
          <a:p>
            <a:pPr marL="228600" indent="-228600">
              <a:lnSpc>
                <a:spcPct val="90000"/>
              </a:lnSpc>
              <a:spcBef>
                <a:spcPct val="0"/>
              </a:spcBef>
              <a:buFont typeface="Arial" pitchFamily="34" charset="0"/>
              <a:buChar char="•"/>
              <a:defRPr/>
            </a:pPr>
            <a:r>
              <a:rPr lang="en-US" sz="1400" dirty="0">
                <a:solidFill>
                  <a:schemeClr val="bg1"/>
                </a:solidFill>
                <a:ea typeface="+mj-ea"/>
                <a:cs typeface="Calibri" pitchFamily="34" charset="0"/>
              </a:rPr>
              <a:t> </a:t>
            </a:r>
            <a:r>
              <a:rPr lang="en-US" sz="1600" dirty="0">
                <a:solidFill>
                  <a:schemeClr val="bg1"/>
                </a:solidFill>
                <a:ea typeface="+mj-ea"/>
                <a:cs typeface="Calibri" pitchFamily="34" charset="0"/>
              </a:rPr>
              <a:t>Wave</a:t>
            </a:r>
            <a:r>
              <a:rPr lang="en-US" sz="1600" b="1" dirty="0">
                <a:solidFill>
                  <a:schemeClr val="bg1"/>
                </a:solidFill>
                <a:ea typeface="+mj-ea"/>
                <a:cs typeface="Calibri" pitchFamily="34" charset="0"/>
              </a:rPr>
              <a:t> </a:t>
            </a:r>
            <a:r>
              <a:rPr lang="en-US" sz="1600" b="1" dirty="0" err="1">
                <a:solidFill>
                  <a:schemeClr val="bg1"/>
                </a:solidFill>
                <a:ea typeface="+mj-ea"/>
                <a:cs typeface="Calibri" pitchFamily="34" charset="0"/>
              </a:rPr>
              <a:t>DeCoherence</a:t>
            </a:r>
            <a:endParaRPr lang="en-US" sz="1600" b="1" dirty="0">
              <a:solidFill>
                <a:schemeClr val="bg1"/>
              </a:solidFill>
              <a:ea typeface="+mj-ea"/>
              <a:cs typeface="Calibri" pitchFamily="34" charset="0"/>
            </a:endParaRPr>
          </a:p>
        </p:txBody>
      </p:sp>
    </p:spTree>
    <p:custDataLst>
      <p:tags r:id="rId1"/>
    </p:custDataLst>
    <p:extLst>
      <p:ext uri="{BB962C8B-B14F-4D97-AF65-F5344CB8AC3E}">
        <p14:creationId xmlns:p14="http://schemas.microsoft.com/office/powerpoint/2010/main" val="18263186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3"/>
          <a:srcRect/>
          <a:stretch>
            <a:fillRect/>
          </a:stretch>
        </p:blipFill>
        <p:spPr bwMode="auto">
          <a:xfrm>
            <a:off x="1150591" y="1751614"/>
            <a:ext cx="954358" cy="1366888"/>
          </a:xfrm>
          <a:prstGeom prst="rect">
            <a:avLst/>
          </a:prstGeom>
          <a:noFill/>
          <a:ln w="9525">
            <a:noFill/>
            <a:miter lim="800000"/>
            <a:headEnd/>
            <a:tailEnd/>
          </a:ln>
        </p:spPr>
      </p:pic>
      <p:sp>
        <p:nvSpPr>
          <p:cNvPr id="10" name="Rectangle 9"/>
          <p:cNvSpPr/>
          <p:nvPr/>
        </p:nvSpPr>
        <p:spPr>
          <a:xfrm>
            <a:off x="1153598" y="1479581"/>
            <a:ext cx="951351" cy="307777"/>
          </a:xfrm>
          <a:prstGeom prst="rect">
            <a:avLst/>
          </a:prstGeom>
        </p:spPr>
        <p:txBody>
          <a:bodyPr wrap="none">
            <a:spAutoFit/>
          </a:bodyPr>
          <a:lstStyle/>
          <a:p>
            <a:r>
              <a:rPr lang="en-US" sz="1400" b="1">
                <a:latin typeface="Calibri" pitchFamily="34" charset="0"/>
                <a:cs typeface="Calibri" pitchFamily="34" charset="0"/>
              </a:rPr>
              <a:t>Refresher:</a:t>
            </a:r>
          </a:p>
        </p:txBody>
      </p:sp>
      <p:pic>
        <p:nvPicPr>
          <p:cNvPr id="46084" name="Picture 4"/>
          <p:cNvPicPr>
            <a:picLocks noChangeAspect="1" noChangeArrowheads="1"/>
          </p:cNvPicPr>
          <p:nvPr/>
        </p:nvPicPr>
        <p:blipFill>
          <a:blip r:embed="rId4"/>
          <a:srcRect/>
          <a:stretch>
            <a:fillRect/>
          </a:stretch>
        </p:blipFill>
        <p:spPr bwMode="auto">
          <a:xfrm>
            <a:off x="2923537" y="1600612"/>
            <a:ext cx="2920905" cy="1606899"/>
          </a:xfrm>
          <a:prstGeom prst="rect">
            <a:avLst/>
          </a:prstGeom>
          <a:noFill/>
          <a:ln w="9525">
            <a:noFill/>
            <a:miter lim="800000"/>
            <a:headEnd/>
            <a:tailEnd/>
          </a:ln>
        </p:spPr>
      </p:pic>
      <p:pic>
        <p:nvPicPr>
          <p:cNvPr id="46085" name="Picture 5"/>
          <p:cNvPicPr>
            <a:picLocks noChangeAspect="1" noChangeArrowheads="1"/>
          </p:cNvPicPr>
          <p:nvPr/>
        </p:nvPicPr>
        <p:blipFill>
          <a:blip r:embed="rId5"/>
          <a:srcRect/>
          <a:stretch>
            <a:fillRect/>
          </a:stretch>
        </p:blipFill>
        <p:spPr bwMode="auto">
          <a:xfrm>
            <a:off x="7064566" y="1491912"/>
            <a:ext cx="1193356" cy="1284451"/>
          </a:xfrm>
          <a:prstGeom prst="rect">
            <a:avLst/>
          </a:prstGeom>
          <a:noFill/>
          <a:ln w="9525">
            <a:noFill/>
            <a:miter lim="800000"/>
            <a:headEnd/>
            <a:tailEnd/>
          </a:ln>
        </p:spPr>
      </p:pic>
      <p:pic>
        <p:nvPicPr>
          <p:cNvPr id="46086" name="Picture 6"/>
          <p:cNvPicPr>
            <a:picLocks noChangeAspect="1" noChangeArrowheads="1"/>
          </p:cNvPicPr>
          <p:nvPr/>
        </p:nvPicPr>
        <p:blipFill>
          <a:blip r:embed="rId6"/>
          <a:srcRect/>
          <a:stretch>
            <a:fillRect/>
          </a:stretch>
        </p:blipFill>
        <p:spPr bwMode="auto">
          <a:xfrm>
            <a:off x="8658201" y="1498032"/>
            <a:ext cx="1133688" cy="1279693"/>
          </a:xfrm>
          <a:prstGeom prst="rect">
            <a:avLst/>
          </a:prstGeom>
          <a:noFill/>
          <a:ln w="9525">
            <a:noFill/>
            <a:miter lim="800000"/>
            <a:headEnd/>
            <a:tailEnd/>
          </a:ln>
        </p:spPr>
      </p:pic>
      <p:sp>
        <p:nvSpPr>
          <p:cNvPr id="14" name="Rectangle 13"/>
          <p:cNvSpPr/>
          <p:nvPr/>
        </p:nvSpPr>
        <p:spPr>
          <a:xfrm>
            <a:off x="6989333" y="1118074"/>
            <a:ext cx="3017942" cy="338554"/>
          </a:xfrm>
          <a:prstGeom prst="rect">
            <a:avLst/>
          </a:prstGeom>
        </p:spPr>
        <p:txBody>
          <a:bodyPr wrap="none">
            <a:spAutoFit/>
          </a:bodyPr>
          <a:lstStyle/>
          <a:p>
            <a:r>
              <a:rPr lang="en-US" sz="1600" b="1">
                <a:cs typeface="Calibri" pitchFamily="34" charset="0"/>
              </a:rPr>
              <a:t>KET Notation (</a:t>
            </a:r>
            <a:r>
              <a:rPr lang="en-US" sz="1600">
                <a:cs typeface="Calibri" pitchFamily="34" charset="0"/>
              </a:rPr>
              <a:t>Value &amp; Phase</a:t>
            </a:r>
            <a:r>
              <a:rPr lang="en-US" sz="1600" b="1">
                <a:cs typeface="Calibri" pitchFamily="34" charset="0"/>
              </a:rPr>
              <a:t>)</a:t>
            </a:r>
          </a:p>
        </p:txBody>
      </p:sp>
      <p:pic>
        <p:nvPicPr>
          <p:cNvPr id="15" name="Picture 5"/>
          <p:cNvPicPr>
            <a:picLocks noChangeAspect="1" noChangeArrowheads="1"/>
          </p:cNvPicPr>
          <p:nvPr/>
        </p:nvPicPr>
        <p:blipFill>
          <a:blip r:embed="rId7"/>
          <a:srcRect/>
          <a:stretch>
            <a:fillRect/>
          </a:stretch>
        </p:blipFill>
        <p:spPr bwMode="auto">
          <a:xfrm>
            <a:off x="1941664" y="4265980"/>
            <a:ext cx="2999430" cy="1657063"/>
          </a:xfrm>
          <a:prstGeom prst="rect">
            <a:avLst/>
          </a:prstGeom>
          <a:noFill/>
          <a:ln w="9525">
            <a:noFill/>
            <a:miter lim="800000"/>
            <a:headEnd/>
            <a:tailEnd/>
          </a:ln>
        </p:spPr>
      </p:pic>
      <p:sp>
        <p:nvSpPr>
          <p:cNvPr id="16" name="Rectangle 15"/>
          <p:cNvSpPr/>
          <p:nvPr/>
        </p:nvSpPr>
        <p:spPr>
          <a:xfrm>
            <a:off x="907510" y="3914439"/>
            <a:ext cx="5822812" cy="338554"/>
          </a:xfrm>
          <a:prstGeom prst="rect">
            <a:avLst/>
          </a:prstGeom>
        </p:spPr>
        <p:txBody>
          <a:bodyPr wrap="none">
            <a:spAutoFit/>
          </a:bodyPr>
          <a:lstStyle/>
          <a:p>
            <a:r>
              <a:rPr lang="en-US" sz="1600" b="1" err="1">
                <a:cs typeface="Calibri" pitchFamily="34" charset="0"/>
              </a:rPr>
              <a:t>QuBits</a:t>
            </a:r>
            <a:r>
              <a:rPr lang="en-US" sz="1600" b="1">
                <a:cs typeface="Calibri" pitchFamily="34" charset="0"/>
              </a:rPr>
              <a:t> (</a:t>
            </a:r>
            <a:r>
              <a:rPr lang="en-US" sz="1600" b="1">
                <a:solidFill>
                  <a:srgbClr val="DF8016"/>
                </a:solidFill>
                <a:cs typeface="Calibri" pitchFamily="34" charset="0"/>
              </a:rPr>
              <a:t>Standing Waves</a:t>
            </a:r>
            <a:r>
              <a:rPr lang="en-US" sz="1600" b="1">
                <a:cs typeface="Calibri" pitchFamily="34" charset="0"/>
              </a:rPr>
              <a:t>) Have “Phases” – Like the Moon.</a:t>
            </a:r>
          </a:p>
        </p:txBody>
      </p:sp>
      <p:sp>
        <p:nvSpPr>
          <p:cNvPr id="17" name="Rectangle 16"/>
          <p:cNvSpPr/>
          <p:nvPr/>
        </p:nvSpPr>
        <p:spPr>
          <a:xfrm>
            <a:off x="3930709" y="1110988"/>
            <a:ext cx="2383986" cy="338554"/>
          </a:xfrm>
          <a:prstGeom prst="rect">
            <a:avLst/>
          </a:prstGeom>
        </p:spPr>
        <p:txBody>
          <a:bodyPr wrap="none">
            <a:spAutoFit/>
          </a:bodyPr>
          <a:lstStyle/>
          <a:p>
            <a:r>
              <a:rPr lang="en-US" sz="1600" b="1">
                <a:cs typeface="Calibri" pitchFamily="34" charset="0"/>
              </a:rPr>
              <a:t>Block Sphere Notation</a:t>
            </a:r>
          </a:p>
        </p:txBody>
      </p:sp>
      <p:sp>
        <p:nvSpPr>
          <p:cNvPr id="18" name="Rectangle 17"/>
          <p:cNvSpPr/>
          <p:nvPr/>
        </p:nvSpPr>
        <p:spPr>
          <a:xfrm>
            <a:off x="2325190" y="1132252"/>
            <a:ext cx="1712328" cy="338554"/>
          </a:xfrm>
          <a:prstGeom prst="rect">
            <a:avLst/>
          </a:prstGeom>
        </p:spPr>
        <p:txBody>
          <a:bodyPr wrap="none">
            <a:spAutoFit/>
          </a:bodyPr>
          <a:lstStyle/>
          <a:p>
            <a:r>
              <a:rPr lang="en-US" sz="1600" b="1">
                <a:cs typeface="Calibri" pitchFamily="34" charset="0"/>
              </a:rPr>
              <a:t>Binary Notation</a:t>
            </a:r>
          </a:p>
        </p:txBody>
      </p:sp>
      <p:sp>
        <p:nvSpPr>
          <p:cNvPr id="19" name="Rectangle 18"/>
          <p:cNvSpPr/>
          <p:nvPr/>
        </p:nvSpPr>
        <p:spPr>
          <a:xfrm>
            <a:off x="7062213" y="2894661"/>
            <a:ext cx="4044156" cy="1938992"/>
          </a:xfrm>
          <a:prstGeom prst="rect">
            <a:avLst/>
          </a:prstGeom>
        </p:spPr>
        <p:txBody>
          <a:bodyPr wrap="square">
            <a:spAutoFit/>
          </a:bodyPr>
          <a:lstStyle/>
          <a:p>
            <a:r>
              <a:rPr lang="en-US" err="1">
                <a:cs typeface="Calibri" pitchFamily="34" charset="0"/>
              </a:rPr>
              <a:t>QuBits</a:t>
            </a:r>
            <a:r>
              <a:rPr lang="en-US">
                <a:cs typeface="Calibri" pitchFamily="34" charset="0"/>
              </a:rPr>
              <a:t> model properties of waves</a:t>
            </a:r>
          </a:p>
          <a:p>
            <a:endParaRPr lang="en-US" sz="800">
              <a:cs typeface="Calibri" pitchFamily="34" charset="0"/>
            </a:endParaRPr>
          </a:p>
          <a:p>
            <a:endParaRPr lang="en-US" sz="800">
              <a:cs typeface="Calibri" pitchFamily="34" charset="0"/>
            </a:endParaRPr>
          </a:p>
          <a:p>
            <a:pPr marL="342900" indent="-342900">
              <a:buFont typeface="+mj-lt"/>
              <a:buAutoNum type="arabicPeriod"/>
            </a:pPr>
            <a:r>
              <a:rPr lang="en-US" sz="1400">
                <a:cs typeface="Calibri" pitchFamily="34" charset="0"/>
              </a:rPr>
              <a:t>Like binary notation, but with in-between values</a:t>
            </a:r>
          </a:p>
          <a:p>
            <a:pPr marL="342900" indent="-342900">
              <a:buFont typeface="+mj-lt"/>
              <a:buAutoNum type="arabicPeriod"/>
            </a:pPr>
            <a:r>
              <a:rPr lang="en-US" sz="1400">
                <a:cs typeface="Calibri" pitchFamily="34" charset="0"/>
              </a:rPr>
              <a:t> Represented by Block Sphere notation</a:t>
            </a:r>
          </a:p>
          <a:p>
            <a:pPr marL="342900" indent="-342900">
              <a:buFont typeface="+mj-lt"/>
              <a:buAutoNum type="arabicPeriod"/>
            </a:pPr>
            <a:r>
              <a:rPr lang="en-US" sz="1400">
                <a:cs typeface="Calibri" pitchFamily="34" charset="0"/>
              </a:rPr>
              <a:t> Represented by KET Notation (ABS Value)</a:t>
            </a:r>
          </a:p>
          <a:p>
            <a:pPr marL="342900" indent="-342900">
              <a:buFont typeface="+mj-lt"/>
              <a:buAutoNum type="arabicPeriod"/>
            </a:pPr>
            <a:r>
              <a:rPr lang="en-US" sz="1400">
                <a:cs typeface="Calibri" pitchFamily="34" charset="0"/>
              </a:rPr>
              <a:t> They have Phases</a:t>
            </a:r>
          </a:p>
          <a:p>
            <a:endParaRPr lang="en-US" sz="800">
              <a:cs typeface="Calibri" pitchFamily="34" charset="0"/>
            </a:endParaRPr>
          </a:p>
          <a:p>
            <a:endParaRPr lang="en-US" sz="800">
              <a:cs typeface="Calibri" pitchFamily="34" charset="0"/>
            </a:endParaRPr>
          </a:p>
        </p:txBody>
      </p:sp>
      <p:sp>
        <p:nvSpPr>
          <p:cNvPr id="21" name="Rectangle 20"/>
          <p:cNvSpPr/>
          <p:nvPr/>
        </p:nvSpPr>
        <p:spPr>
          <a:xfrm>
            <a:off x="2576316" y="6299455"/>
            <a:ext cx="5831918" cy="338554"/>
          </a:xfrm>
          <a:prstGeom prst="rect">
            <a:avLst/>
          </a:prstGeom>
        </p:spPr>
        <p:txBody>
          <a:bodyPr wrap="none">
            <a:spAutoFit/>
          </a:bodyPr>
          <a:lstStyle/>
          <a:p>
            <a:r>
              <a:rPr lang="en-US" sz="1600" b="1" err="1">
                <a:cs typeface="Calibri" pitchFamily="34" charset="0"/>
              </a:rPr>
              <a:t>QuBits</a:t>
            </a:r>
            <a:r>
              <a:rPr lang="en-US" sz="1600">
                <a:cs typeface="Calibri" pitchFamily="34" charset="0"/>
              </a:rPr>
              <a:t> have two Characteristics: their </a:t>
            </a:r>
            <a:r>
              <a:rPr lang="en-US" sz="1600" b="1">
                <a:solidFill>
                  <a:srgbClr val="DF8016"/>
                </a:solidFill>
                <a:cs typeface="Calibri" pitchFamily="34" charset="0"/>
              </a:rPr>
              <a:t>Value</a:t>
            </a:r>
            <a:r>
              <a:rPr lang="en-US" sz="1600">
                <a:cs typeface="Calibri" pitchFamily="34" charset="0"/>
              </a:rPr>
              <a:t> and their </a:t>
            </a:r>
            <a:r>
              <a:rPr lang="en-US" sz="1600" b="1">
                <a:solidFill>
                  <a:srgbClr val="DF8016"/>
                </a:solidFill>
                <a:cs typeface="Calibri" pitchFamily="34" charset="0"/>
              </a:rPr>
              <a:t>Phase</a:t>
            </a:r>
            <a:r>
              <a:rPr lang="en-US" sz="1600">
                <a:cs typeface="Calibri" pitchFamily="34" charset="0"/>
              </a:rPr>
              <a:t>.</a:t>
            </a:r>
          </a:p>
        </p:txBody>
      </p:sp>
      <p:sp>
        <p:nvSpPr>
          <p:cNvPr id="22" name="Title 3">
            <a:extLst>
              <a:ext uri="{FF2B5EF4-FFF2-40B4-BE49-F238E27FC236}">
                <a16:creationId xmlns:a16="http://schemas.microsoft.com/office/drawing/2014/main" id="{DD540E71-710C-4030-8CE5-20A13E09B707}"/>
              </a:ext>
            </a:extLst>
          </p:cNvPr>
          <p:cNvSpPr txBox="1">
            <a:spLocks/>
          </p:cNvSpPr>
          <p:nvPr/>
        </p:nvSpPr>
        <p:spPr bwMode="gray">
          <a:xfrm>
            <a:off x="495300" y="31530"/>
            <a:ext cx="8891588"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br>
              <a:rPr lang="en-US" sz="1050" dirty="0">
                <a:latin typeface="Arial" pitchFamily="34" charset="0"/>
                <a:cs typeface="Arial" pitchFamily="34" charset="0"/>
              </a:rPr>
            </a:br>
            <a:r>
              <a:rPr lang="en-US" sz="3600" dirty="0" err="1">
                <a:latin typeface="Calibri" pitchFamily="34" charset="0"/>
                <a:cs typeface="Calibri" pitchFamily="34" charset="0"/>
              </a:rPr>
              <a:t>QuBits</a:t>
            </a:r>
            <a:endParaRPr lang="en-US" dirty="0"/>
          </a:p>
        </p:txBody>
      </p:sp>
      <p:sp>
        <p:nvSpPr>
          <p:cNvPr id="23" name="Rectangle 22"/>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cxnSp>
        <p:nvCxnSpPr>
          <p:cNvPr id="4" name="Straight Connector 3"/>
          <p:cNvCxnSpPr/>
          <p:nvPr/>
        </p:nvCxnSpPr>
        <p:spPr>
          <a:xfrm>
            <a:off x="6730322" y="1240221"/>
            <a:ext cx="0" cy="4929351"/>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0" y="3763368"/>
            <a:ext cx="6730322"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D4D00C8-40A2-4AE3-83BE-AB7C19D93218}"/>
              </a:ext>
            </a:extLst>
          </p:cNvPr>
          <p:cNvSpPr/>
          <p:nvPr/>
        </p:nvSpPr>
        <p:spPr>
          <a:xfrm>
            <a:off x="8513379" y="4696448"/>
            <a:ext cx="3678621" cy="1897095"/>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 name="Title 2">
            <a:extLst>
              <a:ext uri="{FF2B5EF4-FFF2-40B4-BE49-F238E27FC236}">
                <a16:creationId xmlns:a16="http://schemas.microsoft.com/office/drawing/2014/main" id="{1D45BA58-056C-48B3-9408-38FB9CA096D7}"/>
              </a:ext>
            </a:extLst>
          </p:cNvPr>
          <p:cNvSpPr txBox="1">
            <a:spLocks/>
          </p:cNvSpPr>
          <p:nvPr/>
        </p:nvSpPr>
        <p:spPr>
          <a:xfrm>
            <a:off x="8909532" y="5011061"/>
            <a:ext cx="2886314" cy="1582482"/>
          </a:xfrm>
          <a:prstGeom prst="rect">
            <a:avLst/>
          </a:prstGeom>
        </p:spPr>
        <p:txBody>
          <a:bodyPr vert="horz" lIns="91440" tIns="45720" rIns="91440" bIns="45720" rtlCol="0" anchor="t" anchorCtr="0">
            <a:noAutofit/>
          </a:bodyPr>
          <a:lstStyle/>
          <a:p>
            <a:pPr>
              <a:lnSpc>
                <a:spcPct val="90000"/>
              </a:lnSpc>
              <a:spcBef>
                <a:spcPct val="0"/>
              </a:spcBef>
              <a:defRPr/>
            </a:pPr>
            <a:r>
              <a:rPr lang="en-US" sz="2000" b="1" dirty="0">
                <a:solidFill>
                  <a:schemeClr val="bg1"/>
                </a:solidFill>
                <a:ea typeface="+mj-ea"/>
                <a:cs typeface="Calibri" pitchFamily="34" charset="0"/>
              </a:rPr>
              <a:t>Fundamental Concepts in QC Theory</a:t>
            </a:r>
          </a:p>
          <a:p>
            <a:pPr>
              <a:lnSpc>
                <a:spcPct val="90000"/>
              </a:lnSpc>
              <a:spcBef>
                <a:spcPct val="0"/>
              </a:spcBef>
              <a:defRPr/>
            </a:pPr>
            <a:endParaRPr lang="en-US" sz="800" b="1" dirty="0">
              <a:solidFill>
                <a:schemeClr val="bg1"/>
              </a:solidFill>
              <a:ea typeface="+mj-ea"/>
              <a:cs typeface="Calibri" pitchFamily="34" charset="0"/>
            </a:endParaRPr>
          </a:p>
          <a:p>
            <a:pPr marL="285750" indent="-285750">
              <a:lnSpc>
                <a:spcPct val="90000"/>
              </a:lnSpc>
              <a:spcBef>
                <a:spcPct val="0"/>
              </a:spcBef>
              <a:buFont typeface="Arial" pitchFamily="34" charset="0"/>
              <a:buChar char="•"/>
              <a:defRPr/>
            </a:pPr>
            <a:r>
              <a:rPr lang="en-US" sz="1400" dirty="0">
                <a:solidFill>
                  <a:schemeClr val="bg1"/>
                </a:solidFill>
                <a:ea typeface="+mj-ea"/>
                <a:cs typeface="Calibri" pitchFamily="34" charset="0"/>
              </a:rPr>
              <a:t>(Classical) </a:t>
            </a:r>
            <a:r>
              <a:rPr lang="en-US" sz="1400" dirty="0" err="1">
                <a:solidFill>
                  <a:schemeClr val="bg1"/>
                </a:solidFill>
                <a:ea typeface="+mj-ea"/>
                <a:cs typeface="Calibri" pitchFamily="34" charset="0"/>
              </a:rPr>
              <a:t>vs</a:t>
            </a:r>
            <a:r>
              <a:rPr lang="en-US" sz="1400" dirty="0">
                <a:solidFill>
                  <a:schemeClr val="bg1"/>
                </a:solidFill>
                <a:ea typeface="+mj-ea"/>
                <a:cs typeface="Calibri" pitchFamily="34" charset="0"/>
              </a:rPr>
              <a:t> Bits (Quantum)</a:t>
            </a:r>
            <a:endParaRPr lang="en-US" sz="1600" b="1" dirty="0">
              <a:solidFill>
                <a:schemeClr val="bg1"/>
              </a:solidFill>
              <a:ea typeface="+mj-ea"/>
              <a:cs typeface="Arial"/>
            </a:endParaRPr>
          </a:p>
        </p:txBody>
      </p:sp>
    </p:spTree>
    <p:custDataLst>
      <p:tags r:id="rId1"/>
    </p:custDataLst>
    <p:extLst>
      <p:ext uri="{BB962C8B-B14F-4D97-AF65-F5344CB8AC3E}">
        <p14:creationId xmlns:p14="http://schemas.microsoft.com/office/powerpoint/2010/main" val="190687286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7A5B-FEC0-43FB-918B-9245B3EDC7EB}"/>
              </a:ext>
            </a:extLst>
          </p:cNvPr>
          <p:cNvSpPr>
            <a:spLocks noGrp="1"/>
          </p:cNvSpPr>
          <p:nvPr>
            <p:ph type="title"/>
          </p:nvPr>
        </p:nvSpPr>
        <p:spPr/>
        <p:txBody>
          <a:bodyPr/>
          <a:lstStyle/>
          <a:p>
            <a:r>
              <a:rPr lang="en-US"/>
              <a:t>Quantum Entanglement</a:t>
            </a:r>
          </a:p>
        </p:txBody>
      </p:sp>
      <p:pic>
        <p:nvPicPr>
          <p:cNvPr id="4" name="Picture 3">
            <a:extLst>
              <a:ext uri="{FF2B5EF4-FFF2-40B4-BE49-F238E27FC236}">
                <a16:creationId xmlns:a16="http://schemas.microsoft.com/office/drawing/2014/main" id="{364D087D-EF83-4A62-AD98-E31A422A94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3" name="Rectangle 2"/>
          <p:cNvSpPr/>
          <p:nvPr/>
        </p:nvSpPr>
        <p:spPr>
          <a:xfrm>
            <a:off x="5034455" y="1116098"/>
            <a:ext cx="3468414" cy="502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9" name="Group 8">
            <a:extLst>
              <a:ext uri="{FF2B5EF4-FFF2-40B4-BE49-F238E27FC236}">
                <a16:creationId xmlns:a16="http://schemas.microsoft.com/office/drawing/2014/main" id="{F93F1125-18BE-9340-A0E0-ADC495F6C838}"/>
              </a:ext>
            </a:extLst>
          </p:cNvPr>
          <p:cNvGrpSpPr/>
          <p:nvPr/>
        </p:nvGrpSpPr>
        <p:grpSpPr>
          <a:xfrm>
            <a:off x="1341528" y="1404402"/>
            <a:ext cx="600075" cy="914401"/>
            <a:chOff x="1657350" y="2514599"/>
            <a:chExt cx="600075" cy="914401"/>
          </a:xfrm>
        </p:grpSpPr>
        <p:sp>
          <p:nvSpPr>
            <p:cNvPr id="5" name="Oval 4">
              <a:extLst>
                <a:ext uri="{FF2B5EF4-FFF2-40B4-BE49-F238E27FC236}">
                  <a16:creationId xmlns:a16="http://schemas.microsoft.com/office/drawing/2014/main" id="{C6D305EE-BB3E-C44D-853F-AE5233CDAC30}"/>
                </a:ext>
              </a:extLst>
            </p:cNvPr>
            <p:cNvSpPr/>
            <p:nvPr/>
          </p:nvSpPr>
          <p:spPr>
            <a:xfrm>
              <a:off x="1657350" y="282892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200" b="1" dirty="0"/>
                <a:t>Qubit</a:t>
              </a:r>
            </a:p>
          </p:txBody>
        </p:sp>
        <p:cxnSp>
          <p:nvCxnSpPr>
            <p:cNvPr id="7" name="Straight Arrow Connector 6">
              <a:extLst>
                <a:ext uri="{FF2B5EF4-FFF2-40B4-BE49-F238E27FC236}">
                  <a16:creationId xmlns:a16="http://schemas.microsoft.com/office/drawing/2014/main" id="{F8D97E67-9D4B-1E49-B050-C6DB737B2A9C}"/>
                </a:ext>
              </a:extLst>
            </p:cNvPr>
            <p:cNvCxnSpPr>
              <a:cxnSpLocks/>
            </p:cNvCxnSpPr>
            <p:nvPr/>
          </p:nvCxnSpPr>
          <p:spPr>
            <a:xfrm flipV="1">
              <a:off x="1957388" y="2514599"/>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98EFD66-C83E-BC4C-B5AA-254863764093}"/>
              </a:ext>
            </a:extLst>
          </p:cNvPr>
          <p:cNvGrpSpPr/>
          <p:nvPr/>
        </p:nvGrpSpPr>
        <p:grpSpPr>
          <a:xfrm>
            <a:off x="483154" y="1867386"/>
            <a:ext cx="600075" cy="914401"/>
            <a:chOff x="1657350" y="2514599"/>
            <a:chExt cx="600075" cy="914401"/>
          </a:xfrm>
        </p:grpSpPr>
        <p:sp>
          <p:nvSpPr>
            <p:cNvPr id="12" name="Oval 11">
              <a:extLst>
                <a:ext uri="{FF2B5EF4-FFF2-40B4-BE49-F238E27FC236}">
                  <a16:creationId xmlns:a16="http://schemas.microsoft.com/office/drawing/2014/main" id="{6F969D40-BB63-EA48-9589-C95356C51B96}"/>
                </a:ext>
              </a:extLst>
            </p:cNvPr>
            <p:cNvSpPr/>
            <p:nvPr/>
          </p:nvSpPr>
          <p:spPr>
            <a:xfrm>
              <a:off x="1657350" y="282892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13" name="Straight Arrow Connector 12">
              <a:extLst>
                <a:ext uri="{FF2B5EF4-FFF2-40B4-BE49-F238E27FC236}">
                  <a16:creationId xmlns:a16="http://schemas.microsoft.com/office/drawing/2014/main" id="{9374DED7-4314-FE49-8186-FA563941B3CA}"/>
                </a:ext>
              </a:extLst>
            </p:cNvPr>
            <p:cNvCxnSpPr>
              <a:cxnSpLocks/>
            </p:cNvCxnSpPr>
            <p:nvPr/>
          </p:nvCxnSpPr>
          <p:spPr>
            <a:xfrm flipV="1">
              <a:off x="1957388" y="2514599"/>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C5EFFB3-89B2-054D-A0F0-09466A728C95}"/>
              </a:ext>
            </a:extLst>
          </p:cNvPr>
          <p:cNvGrpSpPr/>
          <p:nvPr/>
        </p:nvGrpSpPr>
        <p:grpSpPr>
          <a:xfrm>
            <a:off x="-273221" y="2281720"/>
            <a:ext cx="3632790" cy="3632794"/>
            <a:chOff x="1458660" y="1915880"/>
            <a:chExt cx="4815788" cy="4815798"/>
          </a:xfrm>
          <a:solidFill>
            <a:schemeClr val="accent1">
              <a:lumMod val="20000"/>
              <a:lumOff val="80000"/>
            </a:schemeClr>
          </a:solidFill>
        </p:grpSpPr>
        <p:sp>
          <p:nvSpPr>
            <p:cNvPr id="20" name="4-Point Star 19">
              <a:extLst>
                <a:ext uri="{FF2B5EF4-FFF2-40B4-BE49-F238E27FC236}">
                  <a16:creationId xmlns:a16="http://schemas.microsoft.com/office/drawing/2014/main" id="{42E50BAB-5CE4-DF46-93E5-7784D67B4317}"/>
                </a:ext>
              </a:extLst>
            </p:cNvPr>
            <p:cNvSpPr/>
            <p:nvPr/>
          </p:nvSpPr>
          <p:spPr>
            <a:xfrm>
              <a:off x="2418446" y="2875667"/>
              <a:ext cx="2896218" cy="2896224"/>
            </a:xfrm>
            <a:prstGeom prst="star4">
              <a:avLst>
                <a:gd name="adj" fmla="val 161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2" name="4-Point Star 21">
              <a:extLst>
                <a:ext uri="{FF2B5EF4-FFF2-40B4-BE49-F238E27FC236}">
                  <a16:creationId xmlns:a16="http://schemas.microsoft.com/office/drawing/2014/main" id="{EBBE95BA-32A7-C64C-8A0C-400FFA530153}"/>
                </a:ext>
              </a:extLst>
            </p:cNvPr>
            <p:cNvSpPr/>
            <p:nvPr/>
          </p:nvSpPr>
          <p:spPr>
            <a:xfrm rot="13500000">
              <a:off x="1458655" y="1915885"/>
              <a:ext cx="4815798" cy="4815788"/>
            </a:xfrm>
            <a:prstGeom prst="star4">
              <a:avLst>
                <a:gd name="adj" fmla="val 1020"/>
              </a:avLst>
            </a:prstGeom>
            <a:solidFill>
              <a:srgbClr val="A22B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grpSp>
        <p:nvGrpSpPr>
          <p:cNvPr id="89" name="Group 88">
            <a:extLst>
              <a:ext uri="{FF2B5EF4-FFF2-40B4-BE49-F238E27FC236}">
                <a16:creationId xmlns:a16="http://schemas.microsoft.com/office/drawing/2014/main" id="{7AB29701-8995-E245-A88D-598455784BF0}"/>
              </a:ext>
            </a:extLst>
          </p:cNvPr>
          <p:cNvGrpSpPr/>
          <p:nvPr/>
        </p:nvGrpSpPr>
        <p:grpSpPr>
          <a:xfrm>
            <a:off x="935702" y="3518623"/>
            <a:ext cx="1205303" cy="1144697"/>
            <a:chOff x="1316230" y="3843182"/>
            <a:chExt cx="1205303" cy="1144697"/>
          </a:xfrm>
        </p:grpSpPr>
        <p:sp>
          <p:nvSpPr>
            <p:cNvPr id="15" name="Oval 14">
              <a:extLst>
                <a:ext uri="{FF2B5EF4-FFF2-40B4-BE49-F238E27FC236}">
                  <a16:creationId xmlns:a16="http://schemas.microsoft.com/office/drawing/2014/main" id="{4CC4EBD4-3411-E044-8DDE-B3E21FA43E31}"/>
                </a:ext>
              </a:extLst>
            </p:cNvPr>
            <p:cNvSpPr/>
            <p:nvPr/>
          </p:nvSpPr>
          <p:spPr>
            <a:xfrm>
              <a:off x="1316230" y="4387804"/>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sp>
          <p:nvSpPr>
            <p:cNvPr id="17" name="Oval 16">
              <a:extLst>
                <a:ext uri="{FF2B5EF4-FFF2-40B4-BE49-F238E27FC236}">
                  <a16:creationId xmlns:a16="http://schemas.microsoft.com/office/drawing/2014/main" id="{545B48F9-CB05-E546-BC1E-CE4EEDA230DA}"/>
                </a:ext>
              </a:extLst>
            </p:cNvPr>
            <p:cNvSpPr/>
            <p:nvPr/>
          </p:nvSpPr>
          <p:spPr>
            <a:xfrm>
              <a:off x="1921458" y="3843182"/>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grpSp>
      <p:sp>
        <p:nvSpPr>
          <p:cNvPr id="18" name="TextBox 17">
            <a:extLst>
              <a:ext uri="{FF2B5EF4-FFF2-40B4-BE49-F238E27FC236}">
                <a16:creationId xmlns:a16="http://schemas.microsoft.com/office/drawing/2014/main" id="{2507D258-11AC-674B-BE8E-EB3CA7F6BA6F}"/>
              </a:ext>
            </a:extLst>
          </p:cNvPr>
          <p:cNvSpPr txBox="1"/>
          <p:nvPr/>
        </p:nvSpPr>
        <p:spPr>
          <a:xfrm>
            <a:off x="523056" y="5313247"/>
            <a:ext cx="2028544" cy="738664"/>
          </a:xfrm>
          <a:prstGeom prst="rect">
            <a:avLst/>
          </a:prstGeom>
          <a:noFill/>
        </p:spPr>
        <p:txBody>
          <a:bodyPr wrap="square" rtlCol="0">
            <a:spAutoFit/>
          </a:bodyPr>
          <a:lstStyle/>
          <a:p>
            <a:pPr algn="ctr"/>
            <a:r>
              <a:rPr lang="en-US" sz="1400" b="1" dirty="0"/>
              <a:t>1. </a:t>
            </a:r>
            <a:r>
              <a:rPr lang="en-US" sz="1400" dirty="0"/>
              <a:t>Two qubits are entangled through the action of a laser</a:t>
            </a:r>
          </a:p>
        </p:txBody>
      </p:sp>
      <p:sp>
        <p:nvSpPr>
          <p:cNvPr id="35" name="TextBox 34">
            <a:extLst>
              <a:ext uri="{FF2B5EF4-FFF2-40B4-BE49-F238E27FC236}">
                <a16:creationId xmlns:a16="http://schemas.microsoft.com/office/drawing/2014/main" id="{FA319CCB-833A-024A-93F0-145076D44734}"/>
              </a:ext>
            </a:extLst>
          </p:cNvPr>
          <p:cNvSpPr txBox="1"/>
          <p:nvPr/>
        </p:nvSpPr>
        <p:spPr>
          <a:xfrm>
            <a:off x="3488277" y="2982553"/>
            <a:ext cx="2190774" cy="738664"/>
          </a:xfrm>
          <a:prstGeom prst="rect">
            <a:avLst/>
          </a:prstGeom>
          <a:noFill/>
        </p:spPr>
        <p:txBody>
          <a:bodyPr wrap="square" rtlCol="0">
            <a:spAutoFit/>
          </a:bodyPr>
          <a:lstStyle/>
          <a:p>
            <a:r>
              <a:rPr lang="en-US" sz="1400" b="1" dirty="0"/>
              <a:t>2. </a:t>
            </a:r>
            <a:r>
              <a:rPr lang="en-US" sz="1400" dirty="0"/>
              <a:t>Once they have been entangled, they are in an indeterminate state</a:t>
            </a:r>
          </a:p>
        </p:txBody>
      </p:sp>
      <p:sp>
        <p:nvSpPr>
          <p:cNvPr id="52" name="TextBox 51">
            <a:extLst>
              <a:ext uri="{FF2B5EF4-FFF2-40B4-BE49-F238E27FC236}">
                <a16:creationId xmlns:a16="http://schemas.microsoft.com/office/drawing/2014/main" id="{FA489CBA-4F57-6445-85C5-B0381CBA6779}"/>
              </a:ext>
            </a:extLst>
          </p:cNvPr>
          <p:cNvSpPr txBox="1"/>
          <p:nvPr/>
        </p:nvSpPr>
        <p:spPr>
          <a:xfrm>
            <a:off x="4075441" y="5139563"/>
            <a:ext cx="2328326" cy="738664"/>
          </a:xfrm>
          <a:prstGeom prst="rect">
            <a:avLst/>
          </a:prstGeom>
          <a:noFill/>
        </p:spPr>
        <p:txBody>
          <a:bodyPr wrap="square" rtlCol="0">
            <a:spAutoFit/>
          </a:bodyPr>
          <a:lstStyle/>
          <a:p>
            <a:r>
              <a:rPr lang="en-US" sz="1400" b="1" dirty="0"/>
              <a:t>3.</a:t>
            </a:r>
            <a:r>
              <a:rPr lang="en-US" sz="1400" dirty="0"/>
              <a:t> The qubits can then be separated by an distance, but they will remain linked</a:t>
            </a:r>
          </a:p>
        </p:txBody>
      </p:sp>
      <p:sp>
        <p:nvSpPr>
          <p:cNvPr id="53" name="TextBox 52">
            <a:extLst>
              <a:ext uri="{FF2B5EF4-FFF2-40B4-BE49-F238E27FC236}">
                <a16:creationId xmlns:a16="http://schemas.microsoft.com/office/drawing/2014/main" id="{28226779-4E07-EA44-AC23-0893E33273A8}"/>
              </a:ext>
            </a:extLst>
          </p:cNvPr>
          <p:cNvSpPr txBox="1"/>
          <p:nvPr/>
        </p:nvSpPr>
        <p:spPr>
          <a:xfrm>
            <a:off x="4956672" y="1297441"/>
            <a:ext cx="6820800" cy="923330"/>
          </a:xfrm>
          <a:prstGeom prst="rect">
            <a:avLst/>
          </a:prstGeom>
          <a:noFill/>
        </p:spPr>
        <p:txBody>
          <a:bodyPr wrap="square" rtlCol="0">
            <a:spAutoFit/>
          </a:bodyPr>
          <a:lstStyle/>
          <a:p>
            <a:r>
              <a:rPr lang="en-US" b="1" dirty="0"/>
              <a:t>Unlike ordinary bits </a:t>
            </a:r>
            <a:r>
              <a:rPr lang="en-US" dirty="0"/>
              <a:t>of information, qubits can be linked </a:t>
            </a:r>
            <a:br>
              <a:rPr lang="en-US" dirty="0"/>
            </a:br>
            <a:r>
              <a:rPr lang="en-US" dirty="0"/>
              <a:t>in a way that has no analog in the digital world. This linkage, called entanglement, acts instantly over any distance</a:t>
            </a:r>
          </a:p>
        </p:txBody>
      </p:sp>
      <p:grpSp>
        <p:nvGrpSpPr>
          <p:cNvPr id="61" name="Group 60">
            <a:extLst>
              <a:ext uri="{FF2B5EF4-FFF2-40B4-BE49-F238E27FC236}">
                <a16:creationId xmlns:a16="http://schemas.microsoft.com/office/drawing/2014/main" id="{6540091F-9928-DC4D-AD68-AB9A670F0B0B}"/>
              </a:ext>
            </a:extLst>
          </p:cNvPr>
          <p:cNvGrpSpPr/>
          <p:nvPr/>
        </p:nvGrpSpPr>
        <p:grpSpPr>
          <a:xfrm>
            <a:off x="2893202" y="1574234"/>
            <a:ext cx="1438079" cy="1545386"/>
            <a:chOff x="3100014" y="1721560"/>
            <a:chExt cx="1438079" cy="1545386"/>
          </a:xfrm>
        </p:grpSpPr>
        <p:cxnSp>
          <p:nvCxnSpPr>
            <p:cNvPr id="55" name="Straight Arrow Connector 54">
              <a:extLst>
                <a:ext uri="{FF2B5EF4-FFF2-40B4-BE49-F238E27FC236}">
                  <a16:creationId xmlns:a16="http://schemas.microsoft.com/office/drawing/2014/main" id="{3FD2BEFD-0305-2D42-B12F-4F01C34DE6AF}"/>
                </a:ext>
              </a:extLst>
            </p:cNvPr>
            <p:cNvCxnSpPr>
              <a:cxnSpLocks/>
            </p:cNvCxnSpPr>
            <p:nvPr/>
          </p:nvCxnSpPr>
          <p:spPr>
            <a:xfrm>
              <a:off x="3400051" y="2855466"/>
              <a:ext cx="0" cy="41148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8EB80D-294F-A541-8F6D-BAB161D2FD99}"/>
                </a:ext>
              </a:extLst>
            </p:cNvPr>
            <p:cNvCxnSpPr>
              <a:cxnSpLocks/>
            </p:cNvCxnSpPr>
            <p:nvPr/>
          </p:nvCxnSpPr>
          <p:spPr>
            <a:xfrm>
              <a:off x="4238055" y="2531819"/>
              <a:ext cx="0" cy="41148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633B9C06-9808-F543-9C61-45EC3169D2AB}"/>
                </a:ext>
              </a:extLst>
            </p:cNvPr>
            <p:cNvSpPr/>
            <p:nvPr/>
          </p:nvSpPr>
          <p:spPr>
            <a:xfrm>
              <a:off x="3100014" y="2361548"/>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26" name="Straight Arrow Connector 25">
              <a:extLst>
                <a:ext uri="{FF2B5EF4-FFF2-40B4-BE49-F238E27FC236}">
                  <a16:creationId xmlns:a16="http://schemas.microsoft.com/office/drawing/2014/main" id="{90393935-D567-4F44-AD63-0AA16B4B89D9}"/>
                </a:ext>
              </a:extLst>
            </p:cNvPr>
            <p:cNvCxnSpPr>
              <a:cxnSpLocks/>
            </p:cNvCxnSpPr>
            <p:nvPr/>
          </p:nvCxnSpPr>
          <p:spPr>
            <a:xfrm flipV="1">
              <a:off x="3400052" y="2047222"/>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A5744CF-C9F8-E64A-8CDE-ABC6AFF28F1A}"/>
                </a:ext>
              </a:extLst>
            </p:cNvPr>
            <p:cNvSpPr/>
            <p:nvPr/>
          </p:nvSpPr>
          <p:spPr>
            <a:xfrm>
              <a:off x="3938018" y="2035886"/>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29" name="Straight Arrow Connector 28">
              <a:extLst>
                <a:ext uri="{FF2B5EF4-FFF2-40B4-BE49-F238E27FC236}">
                  <a16:creationId xmlns:a16="http://schemas.microsoft.com/office/drawing/2014/main" id="{7B731161-2F73-0E41-BA6B-E96E78BC7608}"/>
                </a:ext>
              </a:extLst>
            </p:cNvPr>
            <p:cNvCxnSpPr>
              <a:cxnSpLocks/>
            </p:cNvCxnSpPr>
            <p:nvPr/>
          </p:nvCxnSpPr>
          <p:spPr>
            <a:xfrm flipV="1">
              <a:off x="4238056" y="1721560"/>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D1583C-4B77-A948-B633-E2BEAE44CDB9}"/>
                </a:ext>
              </a:extLst>
            </p:cNvPr>
            <p:cNvCxnSpPr>
              <a:cxnSpLocks/>
              <a:stCxn id="25" idx="6"/>
              <a:endCxn id="28" idx="2"/>
            </p:cNvCxnSpPr>
            <p:nvPr/>
          </p:nvCxnSpPr>
          <p:spPr>
            <a:xfrm flipV="1">
              <a:off x="3700089" y="2335924"/>
              <a:ext cx="237929" cy="325662"/>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108D50C1-E0B3-A64B-9FF0-0030EC413A4A}"/>
              </a:ext>
            </a:extLst>
          </p:cNvPr>
          <p:cNvCxnSpPr>
            <a:cxnSpLocks/>
            <a:stCxn id="64" idx="7"/>
            <a:endCxn id="66" idx="3"/>
          </p:cNvCxnSpPr>
          <p:nvPr/>
        </p:nvCxnSpPr>
        <p:spPr>
          <a:xfrm flipV="1">
            <a:off x="3846426" y="3324140"/>
            <a:ext cx="2507212" cy="1803294"/>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4329067-9292-7F43-B5EB-7798DDCB1E89}"/>
              </a:ext>
            </a:extLst>
          </p:cNvPr>
          <p:cNvGrpSpPr/>
          <p:nvPr/>
        </p:nvGrpSpPr>
        <p:grpSpPr>
          <a:xfrm>
            <a:off x="3334230" y="4725229"/>
            <a:ext cx="600075" cy="1219724"/>
            <a:chOff x="5938907" y="3759064"/>
            <a:chExt cx="600075" cy="1219724"/>
          </a:xfrm>
        </p:grpSpPr>
        <p:cxnSp>
          <p:nvCxnSpPr>
            <p:cNvPr id="69" name="Straight Arrow Connector 68">
              <a:extLst>
                <a:ext uri="{FF2B5EF4-FFF2-40B4-BE49-F238E27FC236}">
                  <a16:creationId xmlns:a16="http://schemas.microsoft.com/office/drawing/2014/main" id="{B6CEDBC1-CA22-7949-9533-6CF87CF0DF00}"/>
                </a:ext>
              </a:extLst>
            </p:cNvPr>
            <p:cNvCxnSpPr>
              <a:cxnSpLocks/>
            </p:cNvCxnSpPr>
            <p:nvPr/>
          </p:nvCxnSpPr>
          <p:spPr>
            <a:xfrm>
              <a:off x="6238944" y="4567308"/>
              <a:ext cx="0" cy="41148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65360D6-CAA7-F942-A8BE-27682B9C8A12}"/>
                </a:ext>
              </a:extLst>
            </p:cNvPr>
            <p:cNvSpPr/>
            <p:nvPr/>
          </p:nvSpPr>
          <p:spPr>
            <a:xfrm>
              <a:off x="5938907" y="4073390"/>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65" name="Straight Arrow Connector 64">
              <a:extLst>
                <a:ext uri="{FF2B5EF4-FFF2-40B4-BE49-F238E27FC236}">
                  <a16:creationId xmlns:a16="http://schemas.microsoft.com/office/drawing/2014/main" id="{FC8EF5AE-D6A6-DB44-A44F-EC4A23F399B5}"/>
                </a:ext>
              </a:extLst>
            </p:cNvPr>
            <p:cNvCxnSpPr>
              <a:cxnSpLocks/>
            </p:cNvCxnSpPr>
            <p:nvPr/>
          </p:nvCxnSpPr>
          <p:spPr>
            <a:xfrm flipV="1">
              <a:off x="6238945" y="3759064"/>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72CD55DA-2D39-A946-AA37-E43C77A41283}"/>
              </a:ext>
            </a:extLst>
          </p:cNvPr>
          <p:cNvGrpSpPr/>
          <p:nvPr/>
        </p:nvGrpSpPr>
        <p:grpSpPr>
          <a:xfrm>
            <a:off x="6265759" y="2497618"/>
            <a:ext cx="600075" cy="1221739"/>
            <a:chOff x="6776911" y="3616189"/>
            <a:chExt cx="600075" cy="1221739"/>
          </a:xfrm>
        </p:grpSpPr>
        <p:cxnSp>
          <p:nvCxnSpPr>
            <p:cNvPr id="70" name="Straight Arrow Connector 69">
              <a:extLst>
                <a:ext uri="{FF2B5EF4-FFF2-40B4-BE49-F238E27FC236}">
                  <a16:creationId xmlns:a16="http://schemas.microsoft.com/office/drawing/2014/main" id="{CF06BF8C-0279-8D47-9F5A-971B835C99E1}"/>
                </a:ext>
              </a:extLst>
            </p:cNvPr>
            <p:cNvCxnSpPr>
              <a:cxnSpLocks/>
            </p:cNvCxnSpPr>
            <p:nvPr/>
          </p:nvCxnSpPr>
          <p:spPr>
            <a:xfrm>
              <a:off x="7076948" y="4426448"/>
              <a:ext cx="0" cy="41148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F943A418-01AC-0240-8C0A-F54CB64BC39D}"/>
                </a:ext>
              </a:extLst>
            </p:cNvPr>
            <p:cNvSpPr/>
            <p:nvPr/>
          </p:nvSpPr>
          <p:spPr>
            <a:xfrm>
              <a:off x="6776911" y="393051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67" name="Straight Arrow Connector 66">
              <a:extLst>
                <a:ext uri="{FF2B5EF4-FFF2-40B4-BE49-F238E27FC236}">
                  <a16:creationId xmlns:a16="http://schemas.microsoft.com/office/drawing/2014/main" id="{0E8F69EC-F85B-3443-937B-F4DA9F949D4D}"/>
                </a:ext>
              </a:extLst>
            </p:cNvPr>
            <p:cNvCxnSpPr>
              <a:cxnSpLocks/>
            </p:cNvCxnSpPr>
            <p:nvPr/>
          </p:nvCxnSpPr>
          <p:spPr>
            <a:xfrm flipV="1">
              <a:off x="7076949" y="3616189"/>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1A0AF4D-6C54-504D-8A79-8C43392C5053}"/>
              </a:ext>
            </a:extLst>
          </p:cNvPr>
          <p:cNvGrpSpPr/>
          <p:nvPr/>
        </p:nvGrpSpPr>
        <p:grpSpPr>
          <a:xfrm>
            <a:off x="6527640" y="2815042"/>
            <a:ext cx="2275318" cy="2275316"/>
            <a:chOff x="4357501" y="4443257"/>
            <a:chExt cx="2275318" cy="2275316"/>
          </a:xfrm>
        </p:grpSpPr>
        <p:grpSp>
          <p:nvGrpSpPr>
            <p:cNvPr id="73" name="Group 72">
              <a:extLst>
                <a:ext uri="{FF2B5EF4-FFF2-40B4-BE49-F238E27FC236}">
                  <a16:creationId xmlns:a16="http://schemas.microsoft.com/office/drawing/2014/main" id="{2EBAE5B0-99A6-8946-993C-F68BA7832476}"/>
                </a:ext>
              </a:extLst>
            </p:cNvPr>
            <p:cNvGrpSpPr/>
            <p:nvPr/>
          </p:nvGrpSpPr>
          <p:grpSpPr>
            <a:xfrm>
              <a:off x="4357501" y="4443257"/>
              <a:ext cx="2275318" cy="2275316"/>
              <a:chOff x="1458658" y="1915882"/>
              <a:chExt cx="4815793" cy="4815793"/>
            </a:xfrm>
          </p:grpSpPr>
          <p:sp>
            <p:nvSpPr>
              <p:cNvPr id="74" name="4-Point Star 73">
                <a:extLst>
                  <a:ext uri="{FF2B5EF4-FFF2-40B4-BE49-F238E27FC236}">
                    <a16:creationId xmlns:a16="http://schemas.microsoft.com/office/drawing/2014/main" id="{E8713439-2DAB-0148-9314-69D085FA811C}"/>
                  </a:ext>
                </a:extLst>
              </p:cNvPr>
              <p:cNvSpPr/>
              <p:nvPr/>
            </p:nvSpPr>
            <p:spPr>
              <a:xfrm rot="2700000">
                <a:off x="2418445" y="2875669"/>
                <a:ext cx="2896221" cy="2896221"/>
              </a:xfrm>
              <a:prstGeom prst="star4">
                <a:avLst>
                  <a:gd name="adj" fmla="val 161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5" name="4-Point Star 74">
                <a:extLst>
                  <a:ext uri="{FF2B5EF4-FFF2-40B4-BE49-F238E27FC236}">
                    <a16:creationId xmlns:a16="http://schemas.microsoft.com/office/drawing/2014/main" id="{A46E4C6E-2072-E945-83C0-B6B0A541843D}"/>
                  </a:ext>
                </a:extLst>
              </p:cNvPr>
              <p:cNvSpPr/>
              <p:nvPr/>
            </p:nvSpPr>
            <p:spPr>
              <a:xfrm>
                <a:off x="1458658" y="1915882"/>
                <a:ext cx="4815793" cy="4815793"/>
              </a:xfrm>
              <a:prstGeom prst="star4">
                <a:avLst>
                  <a:gd name="adj" fmla="val 1020"/>
                </a:avLst>
              </a:prstGeom>
              <a:solidFill>
                <a:srgbClr val="A22B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
          <p:nvSpPr>
            <p:cNvPr id="76" name="Oval 75">
              <a:extLst>
                <a:ext uri="{FF2B5EF4-FFF2-40B4-BE49-F238E27FC236}">
                  <a16:creationId xmlns:a16="http://schemas.microsoft.com/office/drawing/2014/main" id="{4D236929-58C2-F549-BFF9-632BE07FB188}"/>
                </a:ext>
              </a:extLst>
            </p:cNvPr>
            <p:cNvSpPr/>
            <p:nvPr/>
          </p:nvSpPr>
          <p:spPr>
            <a:xfrm>
              <a:off x="4684518" y="5794387"/>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sp>
          <p:nvSpPr>
            <p:cNvPr id="77" name="Oval 76">
              <a:extLst>
                <a:ext uri="{FF2B5EF4-FFF2-40B4-BE49-F238E27FC236}">
                  <a16:creationId xmlns:a16="http://schemas.microsoft.com/office/drawing/2014/main" id="{523AE6A2-80A5-EE4A-9246-8B6D58CB423F}"/>
                </a:ext>
              </a:extLst>
            </p:cNvPr>
            <p:cNvSpPr/>
            <p:nvPr/>
          </p:nvSpPr>
          <p:spPr>
            <a:xfrm>
              <a:off x="5756311" y="4700912"/>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78" name="Straight Connector 77">
              <a:extLst>
                <a:ext uri="{FF2B5EF4-FFF2-40B4-BE49-F238E27FC236}">
                  <a16:creationId xmlns:a16="http://schemas.microsoft.com/office/drawing/2014/main" id="{99F87BBA-39DF-C04F-8BBB-4FB6FDBBD8FA}"/>
                </a:ext>
              </a:extLst>
            </p:cNvPr>
            <p:cNvCxnSpPr>
              <a:cxnSpLocks/>
              <a:stCxn id="76" idx="6"/>
            </p:cNvCxnSpPr>
            <p:nvPr/>
          </p:nvCxnSpPr>
          <p:spPr>
            <a:xfrm flipV="1">
              <a:off x="5284593" y="5967537"/>
              <a:ext cx="410936" cy="126888"/>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6C320AE-E567-C540-BDCC-E4B9F63007DC}"/>
                </a:ext>
              </a:extLst>
            </p:cNvPr>
            <p:cNvCxnSpPr>
              <a:cxnSpLocks/>
              <a:stCxn id="77" idx="2"/>
            </p:cNvCxnSpPr>
            <p:nvPr/>
          </p:nvCxnSpPr>
          <p:spPr>
            <a:xfrm flipH="1">
              <a:off x="5284593" y="5000950"/>
              <a:ext cx="471718" cy="143760"/>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5BFB9186-846A-F448-BF55-F047681F41F5}"/>
              </a:ext>
            </a:extLst>
          </p:cNvPr>
          <p:cNvSpPr txBox="1"/>
          <p:nvPr/>
        </p:nvSpPr>
        <p:spPr>
          <a:xfrm>
            <a:off x="8628185" y="2488635"/>
            <a:ext cx="3149287" cy="1384995"/>
          </a:xfrm>
          <a:prstGeom prst="rect">
            <a:avLst/>
          </a:prstGeom>
          <a:noFill/>
        </p:spPr>
        <p:txBody>
          <a:bodyPr wrap="square" rtlCol="0">
            <a:spAutoFit/>
          </a:bodyPr>
          <a:lstStyle/>
          <a:p>
            <a:r>
              <a:rPr lang="en-US" sz="1400" b="1" dirty="0"/>
              <a:t>4.</a:t>
            </a:r>
            <a:r>
              <a:rPr lang="en-US" sz="1400" dirty="0"/>
              <a:t> When one of the qubits </a:t>
            </a:r>
            <a:br>
              <a:rPr lang="en-US" sz="1400" dirty="0"/>
            </a:br>
            <a:r>
              <a:rPr lang="en-US" sz="1400" dirty="0"/>
              <a:t>is manipulated–say, to perform </a:t>
            </a:r>
            <a:br>
              <a:rPr lang="en-US" sz="1400" dirty="0"/>
            </a:br>
            <a:r>
              <a:rPr lang="en-US" sz="1400" dirty="0"/>
              <a:t>a step in a quantum computer program–the manipulation</a:t>
            </a:r>
            <a:br>
              <a:rPr lang="en-US" sz="1400" dirty="0"/>
            </a:br>
            <a:r>
              <a:rPr lang="en-US" sz="1400" dirty="0"/>
              <a:t>happens instantly to its’ entangled twin as well</a:t>
            </a:r>
          </a:p>
        </p:txBody>
      </p:sp>
      <p:sp>
        <p:nvSpPr>
          <p:cNvPr id="90" name="TextBox 89">
            <a:extLst>
              <a:ext uri="{FF2B5EF4-FFF2-40B4-BE49-F238E27FC236}">
                <a16:creationId xmlns:a16="http://schemas.microsoft.com/office/drawing/2014/main" id="{7D7DBB1E-1EE2-7D4A-9C8C-B32F1404B5FD}"/>
              </a:ext>
            </a:extLst>
          </p:cNvPr>
          <p:cNvSpPr txBox="1"/>
          <p:nvPr/>
        </p:nvSpPr>
        <p:spPr>
          <a:xfrm>
            <a:off x="8628185" y="5125204"/>
            <a:ext cx="3149287" cy="954107"/>
          </a:xfrm>
          <a:prstGeom prst="rect">
            <a:avLst/>
          </a:prstGeom>
          <a:noFill/>
        </p:spPr>
        <p:txBody>
          <a:bodyPr wrap="square" rtlCol="0">
            <a:spAutoFit/>
          </a:bodyPr>
          <a:lstStyle/>
          <a:p>
            <a:r>
              <a:rPr lang="en-US" sz="1400" b="1" dirty="0"/>
              <a:t>5.</a:t>
            </a:r>
            <a:r>
              <a:rPr lang="en-US" sz="1400" dirty="0"/>
              <a:t> If the manipulation includes reading the state of one of the qubits, the entanglement ends, and both qubits’ states are revealed</a:t>
            </a:r>
          </a:p>
        </p:txBody>
      </p:sp>
      <p:grpSp>
        <p:nvGrpSpPr>
          <p:cNvPr id="91" name="Group 90">
            <a:extLst>
              <a:ext uri="{FF2B5EF4-FFF2-40B4-BE49-F238E27FC236}">
                <a16:creationId xmlns:a16="http://schemas.microsoft.com/office/drawing/2014/main" id="{3ADA1D28-27EF-E64E-8926-EA1B82D73420}"/>
              </a:ext>
            </a:extLst>
          </p:cNvPr>
          <p:cNvGrpSpPr/>
          <p:nvPr/>
        </p:nvGrpSpPr>
        <p:grpSpPr>
          <a:xfrm>
            <a:off x="7111484" y="5477982"/>
            <a:ext cx="600075" cy="914401"/>
            <a:chOff x="1657350" y="2514599"/>
            <a:chExt cx="600075" cy="914401"/>
          </a:xfrm>
        </p:grpSpPr>
        <p:sp>
          <p:nvSpPr>
            <p:cNvPr id="92" name="Oval 91">
              <a:extLst>
                <a:ext uri="{FF2B5EF4-FFF2-40B4-BE49-F238E27FC236}">
                  <a16:creationId xmlns:a16="http://schemas.microsoft.com/office/drawing/2014/main" id="{DA359092-F8FB-6E4F-94ED-AF4A28282272}"/>
                </a:ext>
              </a:extLst>
            </p:cNvPr>
            <p:cNvSpPr/>
            <p:nvPr/>
          </p:nvSpPr>
          <p:spPr>
            <a:xfrm>
              <a:off x="1657350" y="282892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cxnSp>
          <p:nvCxnSpPr>
            <p:cNvPr id="93" name="Straight Arrow Connector 92">
              <a:extLst>
                <a:ext uri="{FF2B5EF4-FFF2-40B4-BE49-F238E27FC236}">
                  <a16:creationId xmlns:a16="http://schemas.microsoft.com/office/drawing/2014/main" id="{9EF45DB4-7B80-1147-8897-B8784D1E1F48}"/>
                </a:ext>
              </a:extLst>
            </p:cNvPr>
            <p:cNvCxnSpPr>
              <a:cxnSpLocks/>
            </p:cNvCxnSpPr>
            <p:nvPr/>
          </p:nvCxnSpPr>
          <p:spPr>
            <a:xfrm flipV="1">
              <a:off x="1957388" y="2514599"/>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12D7F24D-327A-514B-9508-B1E36D7AD9E6}"/>
              </a:ext>
            </a:extLst>
          </p:cNvPr>
          <p:cNvGrpSpPr/>
          <p:nvPr/>
        </p:nvGrpSpPr>
        <p:grpSpPr>
          <a:xfrm rot="10800000">
            <a:off x="7943075" y="4769086"/>
            <a:ext cx="600075" cy="914401"/>
            <a:chOff x="1657350" y="2514599"/>
            <a:chExt cx="600075" cy="914401"/>
          </a:xfrm>
        </p:grpSpPr>
        <p:cxnSp>
          <p:nvCxnSpPr>
            <p:cNvPr id="96" name="Straight Arrow Connector 95">
              <a:extLst>
                <a:ext uri="{FF2B5EF4-FFF2-40B4-BE49-F238E27FC236}">
                  <a16:creationId xmlns:a16="http://schemas.microsoft.com/office/drawing/2014/main" id="{A894B1E4-316A-034E-AB59-29E1DC874533}"/>
                </a:ext>
              </a:extLst>
            </p:cNvPr>
            <p:cNvCxnSpPr>
              <a:cxnSpLocks/>
            </p:cNvCxnSpPr>
            <p:nvPr/>
          </p:nvCxnSpPr>
          <p:spPr>
            <a:xfrm flipV="1">
              <a:off x="1957388" y="2514599"/>
              <a:ext cx="0" cy="414334"/>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6A253CF6-AAC0-7E4C-8EC0-CB22C30FAA8A}"/>
                </a:ext>
              </a:extLst>
            </p:cNvPr>
            <p:cNvSpPr/>
            <p:nvPr/>
          </p:nvSpPr>
          <p:spPr>
            <a:xfrm>
              <a:off x="1657350" y="2828925"/>
              <a:ext cx="600075" cy="6000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sz="1200" b="1" dirty="0"/>
            </a:p>
          </p:txBody>
        </p:sp>
      </p:grpSp>
    </p:spTree>
    <p:custDataLst>
      <p:tags r:id="rId1"/>
    </p:custDataLst>
    <p:extLst>
      <p:ext uri="{BB962C8B-B14F-4D97-AF65-F5344CB8AC3E}">
        <p14:creationId xmlns:p14="http://schemas.microsoft.com/office/powerpoint/2010/main" val="846989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F016-8B3D-4B43-BFEC-AF5291FCE155}"/>
              </a:ext>
            </a:extLst>
          </p:cNvPr>
          <p:cNvSpPr>
            <a:spLocks noGrp="1"/>
          </p:cNvSpPr>
          <p:nvPr>
            <p:ph type="title"/>
          </p:nvPr>
        </p:nvSpPr>
        <p:spPr/>
        <p:txBody>
          <a:bodyPr/>
          <a:lstStyle/>
          <a:p>
            <a:r>
              <a:rPr lang="en-US"/>
              <a:t>Quantum Teleportation</a:t>
            </a:r>
          </a:p>
        </p:txBody>
      </p:sp>
      <p:sp>
        <p:nvSpPr>
          <p:cNvPr id="3" name="Text Placeholder 2">
            <a:extLst>
              <a:ext uri="{FF2B5EF4-FFF2-40B4-BE49-F238E27FC236}">
                <a16:creationId xmlns:a16="http://schemas.microsoft.com/office/drawing/2014/main" id="{40FD09BE-B064-4AD1-8119-205776F26061}"/>
              </a:ext>
            </a:extLst>
          </p:cNvPr>
          <p:cNvSpPr>
            <a:spLocks noGrp="1"/>
          </p:cNvSpPr>
          <p:nvPr>
            <p:ph type="body" sz="quarter" idx="13"/>
          </p:nvPr>
        </p:nvSpPr>
        <p:spPr>
          <a:xfrm>
            <a:off x="495301" y="2873509"/>
            <a:ext cx="2468616" cy="1257057"/>
          </a:xfrm>
        </p:spPr>
        <p:txBody>
          <a:bodyPr/>
          <a:lstStyle/>
          <a:p>
            <a:r>
              <a:rPr lang="en-US"/>
              <a:t>Or: What Happens to “A” will Affect “B”</a:t>
            </a:r>
          </a:p>
        </p:txBody>
      </p:sp>
      <p:pic>
        <p:nvPicPr>
          <p:cNvPr id="5" name="Picture 2"/>
          <p:cNvPicPr>
            <a:picLocks noChangeAspect="1" noChangeArrowheads="1"/>
          </p:cNvPicPr>
          <p:nvPr/>
        </p:nvPicPr>
        <p:blipFill rotWithShape="1">
          <a:blip r:embed="rId3"/>
          <a:srcRect t="12274"/>
          <a:stretch/>
        </p:blipFill>
        <p:spPr bwMode="auto">
          <a:xfrm>
            <a:off x="4164458" y="1234895"/>
            <a:ext cx="7672226" cy="4819064"/>
          </a:xfrm>
          <a:prstGeom prst="rect">
            <a:avLst/>
          </a:prstGeom>
          <a:noFill/>
          <a:ln w="9525">
            <a:solidFill>
              <a:schemeClr val="bg1">
                <a:lumMod val="50000"/>
              </a:schemeClr>
            </a:solidFill>
            <a:miter lim="800000"/>
            <a:headEnd/>
            <a:tailEnd/>
          </a:ln>
        </p:spPr>
      </p:pic>
    </p:spTree>
    <p:custDataLst>
      <p:tags r:id="rId1"/>
    </p:custDataLst>
    <p:extLst>
      <p:ext uri="{BB962C8B-B14F-4D97-AF65-F5344CB8AC3E}">
        <p14:creationId xmlns:p14="http://schemas.microsoft.com/office/powerpoint/2010/main" val="4046941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5300" y="1338601"/>
            <a:ext cx="3267403" cy="4047262"/>
          </a:xfrm>
          <a:prstGeom prst="rect">
            <a:avLst/>
          </a:prstGeom>
        </p:spPr>
        <p:txBody>
          <a:bodyPr wrap="square">
            <a:spAutoFit/>
          </a:bodyPr>
          <a:lstStyle/>
          <a:p>
            <a:r>
              <a:rPr lang="en-US" sz="2000" dirty="0">
                <a:cs typeface="Calibri" pitchFamily="34" charset="0"/>
              </a:rPr>
              <a:t>The term quantum supremacy has been used to </a:t>
            </a:r>
            <a:r>
              <a:rPr lang="en-US" sz="2000" b="1" dirty="0">
                <a:cs typeface="Calibri" pitchFamily="34" charset="0"/>
              </a:rPr>
              <a:t>describe demonstration of a quantum computer that can solve problems that a classical computer can no</a:t>
            </a:r>
            <a:r>
              <a:rPr lang="en-US" sz="2000" dirty="0">
                <a:cs typeface="Calibri" pitchFamily="34" charset="0"/>
              </a:rPr>
              <a:t>t. </a:t>
            </a:r>
          </a:p>
          <a:p>
            <a:endParaRPr lang="en-US" sz="900">
              <a:cs typeface="Calibri" pitchFamily="34" charset="0"/>
            </a:endParaRPr>
          </a:p>
          <a:p>
            <a:r>
              <a:rPr lang="en-US" sz="1100" dirty="0">
                <a:cs typeface="Calibri" pitchFamily="34" charset="0"/>
              </a:rPr>
              <a:t>It is worth asking the question in the opposite direction: simulating the behavior of a quantum computer using a classical computer is hard. </a:t>
            </a:r>
            <a:r>
              <a:rPr lang="en-US" sz="1100" b="1" dirty="0">
                <a:solidFill>
                  <a:srgbClr val="DF8016"/>
                </a:solidFill>
                <a:cs typeface="Calibri" pitchFamily="34" charset="0"/>
              </a:rPr>
              <a:t>What’s the largest quantum computer we can simulate? </a:t>
            </a:r>
            <a:r>
              <a:rPr lang="en-US" sz="1100" dirty="0">
                <a:cs typeface="Calibri" pitchFamily="34" charset="0"/>
              </a:rPr>
              <a:t>We have talked about the exponential growth in the size of our state vector with the number of Qubits. This can serve as a rough guide to what is possible:</a:t>
            </a:r>
          </a:p>
        </p:txBody>
      </p:sp>
      <p:pic>
        <p:nvPicPr>
          <p:cNvPr id="57346" name="Picture 2"/>
          <p:cNvPicPr>
            <a:picLocks noChangeAspect="1" noChangeArrowheads="1"/>
          </p:cNvPicPr>
          <p:nvPr/>
        </p:nvPicPr>
        <p:blipFill>
          <a:blip r:embed="rId3"/>
          <a:srcRect/>
          <a:stretch>
            <a:fillRect/>
          </a:stretch>
        </p:blipFill>
        <p:spPr bwMode="auto">
          <a:xfrm>
            <a:off x="4012160" y="1331419"/>
            <a:ext cx="7942902" cy="4276948"/>
          </a:xfrm>
          <a:prstGeom prst="rect">
            <a:avLst/>
          </a:prstGeom>
          <a:noFill/>
          <a:ln w="9525">
            <a:noFill/>
            <a:miter lim="800000"/>
            <a:headEnd/>
            <a:tailEnd/>
          </a:ln>
        </p:spPr>
      </p:pic>
      <p:sp>
        <p:nvSpPr>
          <p:cNvPr id="6" name="Rectangle 5"/>
          <p:cNvSpPr/>
          <p:nvPr/>
        </p:nvSpPr>
        <p:spPr>
          <a:xfrm>
            <a:off x="4012160" y="5618877"/>
            <a:ext cx="7528199" cy="600164"/>
          </a:xfrm>
          <a:prstGeom prst="rect">
            <a:avLst/>
          </a:prstGeom>
        </p:spPr>
        <p:txBody>
          <a:bodyPr wrap="square">
            <a:spAutoFit/>
          </a:bodyPr>
          <a:lstStyle/>
          <a:p>
            <a:r>
              <a:rPr lang="en-US" sz="1100" dirty="0">
                <a:cs typeface="Calibri" pitchFamily="34" charset="0"/>
              </a:rPr>
              <a:t>From this kind of table, and experience with large-scale quantum simulations, researchers reasoned </a:t>
            </a:r>
            <a:r>
              <a:rPr lang="en-US" sz="1100" b="1" dirty="0">
                <a:solidFill>
                  <a:srgbClr val="DF8016"/>
                </a:solidFill>
                <a:cs typeface="Calibri" pitchFamily="34" charset="0"/>
              </a:rPr>
              <a:t>that classical computers would struggle to simulate quantum computers larger than fifty qubits</a:t>
            </a:r>
            <a:r>
              <a:rPr lang="en-US" sz="1100" dirty="0">
                <a:cs typeface="Calibri" pitchFamily="34" charset="0"/>
              </a:rPr>
              <a:t>. Therefore, </a:t>
            </a:r>
            <a:r>
              <a:rPr lang="en-US" sz="1100" b="1" dirty="0">
                <a:cs typeface="Calibri" pitchFamily="34" charset="0"/>
              </a:rPr>
              <a:t>a quantum computer of fifty qubits or more should be able to do things that a classical computer can’t.</a:t>
            </a:r>
          </a:p>
        </p:txBody>
      </p:sp>
      <p:sp>
        <p:nvSpPr>
          <p:cNvPr id="7" name="Title 3">
            <a:extLst>
              <a:ext uri="{FF2B5EF4-FFF2-40B4-BE49-F238E27FC236}">
                <a16:creationId xmlns:a16="http://schemas.microsoft.com/office/drawing/2014/main" id="{9AAECEF3-0A26-4F43-B2EB-FF07BD8ADE38}"/>
              </a:ext>
            </a:extLst>
          </p:cNvPr>
          <p:cNvSpPr>
            <a:spLocks noGrp="1"/>
          </p:cNvSpPr>
          <p:nvPr>
            <p:ph type="title"/>
          </p:nvPr>
        </p:nvSpPr>
        <p:spPr>
          <a:xfrm>
            <a:off x="495300" y="21020"/>
            <a:ext cx="8891588" cy="1074058"/>
          </a:xfrm>
        </p:spPr>
        <p:txBody>
          <a:bodyPr/>
          <a:lstStyle/>
          <a:p>
            <a:pPr lvl="0"/>
            <a:br>
              <a:rPr lang="en-US" sz="1050">
                <a:latin typeface="Arial" pitchFamily="34" charset="0"/>
                <a:cs typeface="Arial" pitchFamily="34" charset="0"/>
              </a:rPr>
            </a:br>
            <a:r>
              <a:rPr lang="en-US" sz="3600" dirty="0">
                <a:latin typeface="Calibri" pitchFamily="34" charset="0"/>
                <a:cs typeface="Calibri" pitchFamily="34" charset="0"/>
              </a:rPr>
              <a:t>Foundational Ideas – </a:t>
            </a:r>
            <a:r>
              <a:rPr lang="en-US" sz="3600">
                <a:latin typeface="Calibri" pitchFamily="34" charset="0"/>
                <a:cs typeface="Calibri" pitchFamily="34" charset="0"/>
              </a:rPr>
              <a:t>Quantum </a:t>
            </a:r>
            <a:r>
              <a:rPr lang="en-US" sz="3600" u="sng">
                <a:latin typeface="Calibri" pitchFamily="34" charset="0"/>
                <a:cs typeface="Calibri" pitchFamily="34" charset="0"/>
              </a:rPr>
              <a:t>Supremacy</a:t>
            </a:r>
            <a:endParaRPr lang="en-US" u="sng"/>
          </a:p>
        </p:txBody>
      </p:sp>
      <p:sp>
        <p:nvSpPr>
          <p:cNvPr id="8" name="Title 3">
            <a:extLst>
              <a:ext uri="{FF2B5EF4-FFF2-40B4-BE49-F238E27FC236}">
                <a16:creationId xmlns:a16="http://schemas.microsoft.com/office/drawing/2014/main" id="{DD540E71-710C-4030-8CE5-20A13E09B707}"/>
              </a:ext>
            </a:extLst>
          </p:cNvPr>
          <p:cNvSpPr txBox="1">
            <a:spLocks/>
          </p:cNvSpPr>
          <p:nvPr/>
        </p:nvSpPr>
        <p:spPr bwMode="gray">
          <a:xfrm>
            <a:off x="495300" y="31530"/>
            <a:ext cx="8891588" cy="107405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br>
              <a:rPr lang="en-US" sz="1050" dirty="0">
                <a:latin typeface="Arial" pitchFamily="34" charset="0"/>
                <a:cs typeface="Arial" pitchFamily="34" charset="0"/>
              </a:rPr>
            </a:br>
            <a:endParaRPr lang="en-US" dirty="0"/>
          </a:p>
        </p:txBody>
      </p:sp>
      <p:sp>
        <p:nvSpPr>
          <p:cNvPr id="9" name="Rectangle 8"/>
          <p:cNvSpPr/>
          <p:nvPr/>
        </p:nvSpPr>
        <p:spPr>
          <a:xfrm>
            <a:off x="411217" y="341853"/>
            <a:ext cx="6147237" cy="369332"/>
          </a:xfrm>
          <a:prstGeom prst="rect">
            <a:avLst/>
          </a:prstGeom>
        </p:spPr>
        <p:txBody>
          <a:bodyPr wrap="square">
            <a:spAutoFit/>
          </a:bodyPr>
          <a:lstStyle/>
          <a:p>
            <a:r>
              <a:rPr lang="en-US" b="1" dirty="0">
                <a:solidFill>
                  <a:srgbClr val="E87722"/>
                </a:solidFill>
                <a:latin typeface="Arial" pitchFamily="34" charset="0"/>
                <a:cs typeface="Arial" pitchFamily="34" charset="0"/>
              </a:rPr>
              <a:t>Quantum Computing Theory/Concepts</a:t>
            </a:r>
            <a:endParaRPr lang="en-US" dirty="0">
              <a:solidFill>
                <a:srgbClr val="E87722"/>
              </a:solidFill>
            </a:endParaRPr>
          </a:p>
        </p:txBody>
      </p:sp>
    </p:spTree>
    <p:custDataLst>
      <p:tags r:id="rId1"/>
    </p:custDataLst>
    <p:extLst>
      <p:ext uri="{BB962C8B-B14F-4D97-AF65-F5344CB8AC3E}">
        <p14:creationId xmlns:p14="http://schemas.microsoft.com/office/powerpoint/2010/main" val="38743202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12772" y="1276077"/>
            <a:ext cx="3279228" cy="2234316"/>
          </a:xfrm>
          <a:prstGeom prst="rect">
            <a:avLst/>
          </a:prstGeom>
          <a:solidFill>
            <a:srgbClr val="F2B4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F2B411"/>
              </a:solidFill>
            </a:endParaRPr>
          </a:p>
        </p:txBody>
      </p:sp>
      <p:sp>
        <p:nvSpPr>
          <p:cNvPr id="5" name="Title 2"/>
          <p:cNvSpPr txBox="1">
            <a:spLocks/>
          </p:cNvSpPr>
          <p:nvPr/>
        </p:nvSpPr>
        <p:spPr>
          <a:xfrm>
            <a:off x="1917396" y="202019"/>
            <a:ext cx="5209961" cy="404038"/>
          </a:xfrm>
          <a:prstGeom prst="rect">
            <a:avLst/>
          </a:prstGeom>
        </p:spPr>
        <p:txBody>
          <a:bodyPr vert="horz" lIns="91440" tIns="45720" rIns="91440" bIns="45720" rtlCol="0" anchor="b" anchorCtr="0">
            <a:noAutofit/>
          </a:bodyPr>
          <a:lstStyle/>
          <a:p>
            <a:pPr lvl="0">
              <a:lnSpc>
                <a:spcPct val="90000"/>
              </a:lnSpc>
              <a:spcBef>
                <a:spcPct val="0"/>
              </a:spcBef>
              <a:defRPr/>
            </a:pPr>
            <a:endParaRPr lang="en-US" sz="2000">
              <a:latin typeface="Arial" pitchFamily="34" charset="0"/>
              <a:ea typeface="+mj-ea"/>
              <a:cs typeface="Arial" pitchFamily="34" charset="0"/>
            </a:endParaRPr>
          </a:p>
        </p:txBody>
      </p:sp>
      <p:sp>
        <p:nvSpPr>
          <p:cNvPr id="6" name="Rectangle 5"/>
          <p:cNvSpPr/>
          <p:nvPr/>
        </p:nvSpPr>
        <p:spPr>
          <a:xfrm>
            <a:off x="9054660" y="1467325"/>
            <a:ext cx="3058511" cy="1815882"/>
          </a:xfrm>
          <a:prstGeom prst="rect">
            <a:avLst/>
          </a:prstGeom>
          <a:noFill/>
          <a:ln>
            <a:noFill/>
          </a:ln>
        </p:spPr>
        <p:txBody>
          <a:bodyPr wrap="square">
            <a:spAutoFit/>
          </a:bodyPr>
          <a:lstStyle/>
          <a:p>
            <a:r>
              <a:rPr lang="en-US" sz="1600">
                <a:cs typeface="Calibri" pitchFamily="34" charset="0"/>
              </a:rPr>
              <a:t>The promise of quantum computation is real, but </a:t>
            </a:r>
            <a:r>
              <a:rPr lang="en-US" sz="1600" b="1" dirty="0">
                <a:solidFill>
                  <a:schemeClr val="bg1"/>
                </a:solidFill>
                <a:cs typeface="Calibri" pitchFamily="34" charset="0"/>
              </a:rPr>
              <a:t>the technological hurdles are huge</a:t>
            </a:r>
            <a:r>
              <a:rPr lang="en-US" sz="1600" dirty="0">
                <a:solidFill>
                  <a:schemeClr val="bg1"/>
                </a:solidFill>
                <a:cs typeface="Calibri" pitchFamily="34" charset="0"/>
              </a:rPr>
              <a:t>.</a:t>
            </a:r>
            <a:r>
              <a:rPr lang="en-US" sz="1600">
                <a:cs typeface="Calibri" pitchFamily="34" charset="0"/>
              </a:rPr>
              <a:t> There seems to be </a:t>
            </a:r>
            <a:r>
              <a:rPr lang="en-US" sz="1600" b="1" dirty="0">
                <a:solidFill>
                  <a:schemeClr val="bg1"/>
                </a:solidFill>
                <a:cs typeface="Calibri" pitchFamily="34" charset="0"/>
              </a:rPr>
              <a:t>no clear or obvious champion </a:t>
            </a:r>
            <a:r>
              <a:rPr lang="en-US" sz="1600">
                <a:cs typeface="Calibri" pitchFamily="34" charset="0"/>
              </a:rPr>
              <a:t>in the race to </a:t>
            </a:r>
            <a:r>
              <a:rPr lang="en-US" sz="1600" i="1">
                <a:cs typeface="Calibri" pitchFamily="34" charset="0"/>
              </a:rPr>
              <a:t>achieve fault tolerant quantum computation</a:t>
            </a:r>
            <a:r>
              <a:rPr lang="en-US" sz="1600">
                <a:cs typeface="Calibri" pitchFamily="34" charset="0"/>
              </a:rPr>
              <a:t>. </a:t>
            </a:r>
          </a:p>
        </p:txBody>
      </p:sp>
      <p:sp>
        <p:nvSpPr>
          <p:cNvPr id="2" name="Title 1">
            <a:extLst>
              <a:ext uri="{FF2B5EF4-FFF2-40B4-BE49-F238E27FC236}">
                <a16:creationId xmlns:a16="http://schemas.microsoft.com/office/drawing/2014/main" id="{DE394CEF-E5EC-46B1-9537-1E6A8FE817BB}"/>
              </a:ext>
            </a:extLst>
          </p:cNvPr>
          <p:cNvSpPr>
            <a:spLocks noGrp="1"/>
          </p:cNvSpPr>
          <p:nvPr>
            <p:ph type="title"/>
          </p:nvPr>
        </p:nvSpPr>
        <p:spPr/>
        <p:txBody>
          <a:bodyPr/>
          <a:lstStyle/>
          <a:p>
            <a:r>
              <a:rPr lang="en-US" sz="3200">
                <a:latin typeface="Arial" pitchFamily="34" charset="0"/>
                <a:cs typeface="Arial" pitchFamily="34" charset="0"/>
              </a:rPr>
              <a:t>Creating Context: </a:t>
            </a:r>
            <a:r>
              <a:rPr lang="en-US" sz="3200" b="1">
                <a:latin typeface="Arial" pitchFamily="34" charset="0"/>
                <a:cs typeface="Arial" pitchFamily="34" charset="0"/>
              </a:rPr>
              <a:t>State of the Art</a:t>
            </a:r>
            <a:endParaRPr lang="en-US"/>
          </a:p>
        </p:txBody>
      </p:sp>
      <p:sp>
        <p:nvSpPr>
          <p:cNvPr id="4" name="Content Placeholder 3">
            <a:extLst>
              <a:ext uri="{FF2B5EF4-FFF2-40B4-BE49-F238E27FC236}">
                <a16:creationId xmlns:a16="http://schemas.microsoft.com/office/drawing/2014/main" id="{6937F653-F781-4CF5-91BE-7E6E3E9F771A}"/>
              </a:ext>
            </a:extLst>
          </p:cNvPr>
          <p:cNvSpPr>
            <a:spLocks noGrp="1"/>
          </p:cNvSpPr>
          <p:nvPr>
            <p:ph idx="1"/>
          </p:nvPr>
        </p:nvSpPr>
        <p:spPr>
          <a:xfrm>
            <a:off x="495300" y="3840633"/>
            <a:ext cx="11258550" cy="2460115"/>
          </a:xfrm>
        </p:spPr>
        <p:txBody>
          <a:bodyPr/>
          <a:lstStyle/>
          <a:p>
            <a:pPr lvl="1"/>
            <a:r>
              <a:rPr lang="en-US" sz="1600" dirty="0"/>
              <a:t>Quantum circuits can solve some important problems with exponentially fewer operations than classical algorithms</a:t>
            </a:r>
          </a:p>
          <a:p>
            <a:pPr lvl="1"/>
            <a:r>
              <a:rPr lang="en-US" sz="1600" dirty="0"/>
              <a:t>Small quantum circuits have been demonstrated in the lab using various physical technologies</a:t>
            </a:r>
          </a:p>
          <a:p>
            <a:pPr lvl="1"/>
            <a:r>
              <a:rPr lang="en-US" sz="1600" dirty="0"/>
              <a:t>Quantum cryptography has been demonstrated over long distances</a:t>
            </a:r>
          </a:p>
          <a:p>
            <a:pPr lvl="1"/>
            <a:r>
              <a:rPr lang="en-US" sz="1600" dirty="0"/>
              <a:t>Current technologies are fragile, and appear to be limited to tens of qubits and hundreds of gates</a:t>
            </a:r>
          </a:p>
          <a:p>
            <a:pPr lvl="1"/>
            <a:r>
              <a:rPr lang="en-US" sz="1600" dirty="0"/>
              <a:t>Big gaps remain in our understanding of quantum circuit and algorithm design, as well as the necessary implementation techniques </a:t>
            </a:r>
          </a:p>
        </p:txBody>
      </p:sp>
      <p:pic>
        <p:nvPicPr>
          <p:cNvPr id="11267" name="Picture 3"/>
          <p:cNvPicPr>
            <a:picLocks noChangeAspect="1" noChangeArrowheads="1"/>
          </p:cNvPicPr>
          <p:nvPr/>
        </p:nvPicPr>
        <p:blipFill>
          <a:blip r:embed="rId3"/>
          <a:srcRect/>
          <a:stretch>
            <a:fillRect/>
          </a:stretch>
        </p:blipFill>
        <p:spPr bwMode="auto">
          <a:xfrm>
            <a:off x="495300" y="1276077"/>
            <a:ext cx="8272130" cy="2234316"/>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954295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rotWithShape="1">
          <a:blip r:embed="rId3"/>
          <a:srcRect t="12274"/>
          <a:stretch/>
        </p:blipFill>
        <p:spPr bwMode="auto">
          <a:xfrm>
            <a:off x="4164458" y="1234895"/>
            <a:ext cx="7672226" cy="4819064"/>
          </a:xfrm>
          <a:prstGeom prst="rect">
            <a:avLst/>
          </a:prstGeom>
          <a:noFill/>
          <a:ln w="9525">
            <a:solidFill>
              <a:schemeClr val="bg1">
                <a:lumMod val="50000"/>
              </a:schemeClr>
            </a:solidFill>
            <a:miter lim="800000"/>
            <a:headEnd/>
            <a:tailEnd/>
          </a:ln>
        </p:spPr>
      </p:pic>
      <p:sp>
        <p:nvSpPr>
          <p:cNvPr id="5" name="Title 2"/>
          <p:cNvSpPr txBox="1">
            <a:spLocks/>
          </p:cNvSpPr>
          <p:nvPr/>
        </p:nvSpPr>
        <p:spPr>
          <a:xfrm>
            <a:off x="476446" y="1144755"/>
            <a:ext cx="2920561" cy="977783"/>
          </a:xfrm>
          <a:prstGeom prst="rect">
            <a:avLst/>
          </a:prstGeom>
        </p:spPr>
        <p:txBody>
          <a:bodyPr vert="horz" lIns="91440" tIns="45720" rIns="91440" bIns="45720" rtlCol="0" anchor="t" anchorCtr="0">
            <a:noAutofit/>
          </a:bodyPr>
          <a:lstStyle/>
          <a:p>
            <a:pPr lvl="0">
              <a:lnSpc>
                <a:spcPct val="90000"/>
              </a:lnSpc>
              <a:spcBef>
                <a:spcPct val="0"/>
              </a:spcBef>
            </a:pPr>
            <a:r>
              <a:rPr lang="en-US" sz="2000" dirty="0">
                <a:latin typeface="Arial" pitchFamily="34" charset="0"/>
                <a:cs typeface="Arial" pitchFamily="34" charset="0"/>
              </a:rPr>
              <a:t>Quantum Computing </a:t>
            </a:r>
          </a:p>
          <a:p>
            <a:pPr lvl="0">
              <a:lnSpc>
                <a:spcPct val="90000"/>
              </a:lnSpc>
              <a:spcBef>
                <a:spcPct val="0"/>
              </a:spcBef>
            </a:pPr>
            <a:r>
              <a:rPr lang="en-US" sz="2000" b="1" dirty="0">
                <a:latin typeface="Arial" pitchFamily="34" charset="0"/>
                <a:cs typeface="Arial" pitchFamily="34" charset="0"/>
                <a:hlinkClick r:id="rId4" action="ppaction://hlinkfile"/>
              </a:rPr>
              <a:t>DEMO</a:t>
            </a:r>
            <a:endParaRPr lang="en-US" sz="800" b="1" dirty="0">
              <a:latin typeface="Arial" pitchFamily="34" charset="0"/>
              <a:ea typeface="+mj-ea"/>
              <a:cs typeface="Arial" pitchFamily="34" charset="0"/>
            </a:endParaRPr>
          </a:p>
          <a:p>
            <a:pPr>
              <a:lnSpc>
                <a:spcPct val="90000"/>
              </a:lnSpc>
              <a:spcBef>
                <a:spcPct val="0"/>
              </a:spcBef>
              <a:defRPr/>
            </a:pPr>
            <a:endParaRPr lang="en-US" sz="800" dirty="0">
              <a:latin typeface="Arial" pitchFamily="34" charset="0"/>
              <a:ea typeface="+mj-ea"/>
              <a:cs typeface="Arial" pitchFamily="34" charset="0"/>
            </a:endParaRPr>
          </a:p>
        </p:txBody>
      </p:sp>
      <p:sp>
        <p:nvSpPr>
          <p:cNvPr id="21" name="Rectangle 20"/>
          <p:cNvSpPr/>
          <p:nvPr/>
        </p:nvSpPr>
        <p:spPr>
          <a:xfrm>
            <a:off x="4083930" y="6053959"/>
            <a:ext cx="4412939" cy="276999"/>
          </a:xfrm>
          <a:prstGeom prst="rect">
            <a:avLst/>
          </a:prstGeom>
        </p:spPr>
        <p:txBody>
          <a:bodyPr wrap="none">
            <a:spAutoFit/>
          </a:bodyPr>
          <a:lstStyle/>
          <a:p>
            <a:r>
              <a:rPr lang="en-US" sz="1200" b="1" err="1">
                <a:cs typeface="Calibri" pitchFamily="34" charset="0"/>
              </a:rPr>
              <a:t>QuBits</a:t>
            </a:r>
            <a:r>
              <a:rPr lang="en-US" sz="1200" dirty="0">
                <a:cs typeface="Calibri" pitchFamily="34" charset="0"/>
              </a:rPr>
              <a:t> have two Characteristics: their </a:t>
            </a:r>
            <a:r>
              <a:rPr lang="en-US" sz="1200" b="1" dirty="0">
                <a:solidFill>
                  <a:srgbClr val="DF8016"/>
                </a:solidFill>
                <a:cs typeface="Calibri" pitchFamily="34" charset="0"/>
              </a:rPr>
              <a:t>Value</a:t>
            </a:r>
            <a:r>
              <a:rPr lang="en-US" sz="1200" dirty="0">
                <a:cs typeface="Calibri" pitchFamily="34" charset="0"/>
              </a:rPr>
              <a:t> and their </a:t>
            </a:r>
            <a:r>
              <a:rPr lang="en-US" sz="1200" b="1" dirty="0">
                <a:solidFill>
                  <a:srgbClr val="DF8016"/>
                </a:solidFill>
                <a:cs typeface="Calibri" pitchFamily="34" charset="0"/>
              </a:rPr>
              <a:t>Phase</a:t>
            </a:r>
            <a:r>
              <a:rPr lang="en-US" sz="1200" dirty="0">
                <a:cs typeface="Calibri" pitchFamily="34" charset="0"/>
              </a:rPr>
              <a:t>.</a:t>
            </a:r>
          </a:p>
        </p:txBody>
      </p:sp>
      <p:sp>
        <p:nvSpPr>
          <p:cNvPr id="6" name="Title 1">
            <a:extLst>
              <a:ext uri="{FF2B5EF4-FFF2-40B4-BE49-F238E27FC236}">
                <a16:creationId xmlns:a16="http://schemas.microsoft.com/office/drawing/2014/main" id="{9B52A7DF-1BD5-4015-B3D3-54D4D95D80CE}"/>
              </a:ext>
            </a:extLst>
          </p:cNvPr>
          <p:cNvSpPr>
            <a:spLocks noGrp="1"/>
          </p:cNvSpPr>
          <p:nvPr>
            <p:ph type="title"/>
          </p:nvPr>
        </p:nvSpPr>
        <p:spPr>
          <a:xfrm>
            <a:off x="495300" y="0"/>
            <a:ext cx="8132885" cy="1074058"/>
          </a:xfrm>
        </p:spPr>
        <p:txBody>
          <a:bodyPr/>
          <a:lstStyle/>
          <a:p>
            <a:r>
              <a:rPr lang="en-US" dirty="0"/>
              <a:t>Quantum Teleportation</a:t>
            </a:r>
          </a:p>
        </p:txBody>
      </p:sp>
      <p:sp>
        <p:nvSpPr>
          <p:cNvPr id="7" name="Text Placeholder 2">
            <a:extLst>
              <a:ext uri="{FF2B5EF4-FFF2-40B4-BE49-F238E27FC236}">
                <a16:creationId xmlns:a16="http://schemas.microsoft.com/office/drawing/2014/main" id="{3446FF2F-EBA0-4AA2-B3D1-52B1190C3FC7}"/>
              </a:ext>
            </a:extLst>
          </p:cNvPr>
          <p:cNvSpPr txBox="1">
            <a:spLocks/>
          </p:cNvSpPr>
          <p:nvPr/>
        </p:nvSpPr>
        <p:spPr>
          <a:xfrm>
            <a:off x="495301" y="2654474"/>
            <a:ext cx="2684739" cy="731539"/>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Or: What Happens to “A” will Affect “B”</a:t>
            </a:r>
          </a:p>
        </p:txBody>
      </p:sp>
      <p:cxnSp>
        <p:nvCxnSpPr>
          <p:cNvPr id="4" name="Straight Connector 3"/>
          <p:cNvCxnSpPr/>
          <p:nvPr/>
        </p:nvCxnSpPr>
        <p:spPr>
          <a:xfrm>
            <a:off x="599090" y="3510455"/>
            <a:ext cx="3121572"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032524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383991" cy="1074058"/>
          </a:xfrm>
        </p:spPr>
        <p:txBody>
          <a:bodyPr/>
          <a:lstStyle/>
          <a:p>
            <a:r>
              <a:rPr lang="en-US" dirty="0"/>
              <a:t>Retrospective (Quantum Computing) :- Show of Hands </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68</a:t>
            </a:fld>
            <a:endParaRPr lang="en-US"/>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1"/>
            <a:ext cx="9459405" cy="4716911"/>
          </a:xfrm>
        </p:spPr>
        <p:txBody>
          <a:bodyPr/>
          <a:lstStyle/>
          <a:p>
            <a:r>
              <a:rPr lang="en-US" b="1" dirty="0">
                <a:solidFill>
                  <a:srgbClr val="000000"/>
                </a:solidFill>
              </a:rPr>
              <a:t>Questions:</a:t>
            </a:r>
            <a:endParaRPr lang="en-US" sz="800" b="1" dirty="0">
              <a:solidFill>
                <a:srgbClr val="000000"/>
              </a:solidFill>
            </a:endParaRPr>
          </a:p>
          <a:p>
            <a:pPr>
              <a:buFont typeface="Wingdings" pitchFamily="2" charset="2"/>
              <a:buChar char="q"/>
            </a:pPr>
            <a:r>
              <a:rPr lang="en-US" dirty="0">
                <a:latin typeface="Arial" pitchFamily="34" charset="0"/>
                <a:cs typeface="Arial" pitchFamily="34" charset="0"/>
              </a:rPr>
              <a:t>  How many now feel they better understand the state of the art of quantum computing?</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feel they better understand how the underlying theory of information (in this case quantum) creates new capabilities as we manifest them in reality?</a:t>
            </a:r>
          </a:p>
          <a:p>
            <a:pPr>
              <a:buFont typeface="Wingdings" pitchFamily="2" charset="2"/>
              <a:buChar char="q"/>
            </a:pPr>
            <a:endParaRPr lang="en-US" sz="800" dirty="0">
              <a:latin typeface="Arial" pitchFamily="34" charset="0"/>
              <a:cs typeface="Arial" pitchFamily="34" charset="0"/>
            </a:endParaRPr>
          </a:p>
          <a:p>
            <a:pPr>
              <a:buFont typeface="Wingdings" pitchFamily="2" charset="2"/>
              <a:buChar char="q"/>
            </a:pPr>
            <a:r>
              <a:rPr lang="en-US" dirty="0">
                <a:latin typeface="Arial" pitchFamily="34" charset="0"/>
                <a:cs typeface="Arial" pitchFamily="34" charset="0"/>
              </a:rPr>
              <a:t> How many now feel they know at least one point of demarcation when quantum computers will be able to do things that classical computers cannot?</a:t>
            </a:r>
            <a:endParaRPr lang="en-US" sz="800"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a:p>
            <a:pPr>
              <a:buNone/>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a:p>
            <a:pPr>
              <a:buFont typeface="Wingdings" pitchFamily="2" charset="2"/>
              <a:buChar char="q"/>
            </a:pPr>
            <a:endParaRPr lang="en-US"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7EEE-C314-4AC4-B625-3B556C2E0754}"/>
              </a:ext>
            </a:extLst>
          </p:cNvPr>
          <p:cNvSpPr>
            <a:spLocks noGrp="1"/>
          </p:cNvSpPr>
          <p:nvPr>
            <p:ph type="title"/>
          </p:nvPr>
        </p:nvSpPr>
        <p:spPr>
          <a:xfrm>
            <a:off x="0" y="1348033"/>
            <a:ext cx="7828373" cy="3478490"/>
          </a:xfrm>
        </p:spPr>
        <p:txBody>
          <a:bodyPr/>
          <a:lstStyle/>
          <a:p>
            <a:pPr algn="ctr"/>
            <a:r>
              <a:rPr lang="en-US" dirty="0" err="1"/>
              <a:t>Optum</a:t>
            </a:r>
            <a:r>
              <a:rPr lang="en-US" dirty="0"/>
              <a:t> Tech University</a:t>
            </a:r>
            <a:br>
              <a:rPr lang="en-US" dirty="0"/>
            </a:br>
            <a:br>
              <a:rPr lang="en-US" dirty="0"/>
            </a:br>
            <a:r>
              <a:rPr lang="en-US" sz="4400" dirty="0"/>
              <a:t>College of Artificial Intelligence</a:t>
            </a:r>
            <a:br>
              <a:rPr lang="en-US" sz="4400" dirty="0"/>
            </a:br>
            <a:br>
              <a:rPr lang="en-US" sz="4400" dirty="0"/>
            </a:br>
            <a:r>
              <a:rPr lang="en-US" sz="4400" dirty="0"/>
              <a:t>Funded by OTU</a:t>
            </a:r>
          </a:p>
        </p:txBody>
      </p:sp>
    </p:spTree>
    <p:custDataLst>
      <p:tags r:id="rId1"/>
    </p:custDataLst>
    <p:extLst>
      <p:ext uri="{BB962C8B-B14F-4D97-AF65-F5344CB8AC3E}">
        <p14:creationId xmlns:p14="http://schemas.microsoft.com/office/powerpoint/2010/main" val="214738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F908-D337-4124-B475-D825EF7C7711}"/>
              </a:ext>
            </a:extLst>
          </p:cNvPr>
          <p:cNvSpPr>
            <a:spLocks noGrp="1"/>
          </p:cNvSpPr>
          <p:nvPr>
            <p:ph type="title"/>
          </p:nvPr>
        </p:nvSpPr>
        <p:spPr/>
        <p:txBody>
          <a:bodyPr/>
          <a:lstStyle/>
          <a:p>
            <a:r>
              <a:rPr lang="en-US"/>
              <a:t>Artificial Intelligence Overview</a:t>
            </a:r>
          </a:p>
        </p:txBody>
      </p:sp>
      <p:sp>
        <p:nvSpPr>
          <p:cNvPr id="3" name="Content Placeholder 2">
            <a:extLst>
              <a:ext uri="{FF2B5EF4-FFF2-40B4-BE49-F238E27FC236}">
                <a16:creationId xmlns:a16="http://schemas.microsoft.com/office/drawing/2014/main" id="{538CC47A-E36F-41EB-88AD-C233BB77F912}"/>
              </a:ext>
            </a:extLst>
          </p:cNvPr>
          <p:cNvSpPr>
            <a:spLocks noGrp="1"/>
          </p:cNvSpPr>
          <p:nvPr>
            <p:ph idx="1"/>
          </p:nvPr>
        </p:nvSpPr>
        <p:spPr>
          <a:xfrm>
            <a:off x="2804865" y="1712503"/>
            <a:ext cx="7564620" cy="4537467"/>
          </a:xfrm>
        </p:spPr>
        <p:txBody>
          <a:bodyPr/>
          <a:lstStyle/>
          <a:p>
            <a:pPr marL="457200" lvl="2" indent="-457200">
              <a:buFont typeface="+mj-lt"/>
              <a:buAutoNum type="arabicPeriod"/>
            </a:pPr>
            <a:r>
              <a:rPr lang="en-US" dirty="0"/>
              <a:t>Terms &amp; Definitions</a:t>
            </a:r>
          </a:p>
          <a:p>
            <a:pPr marL="457200" lvl="2" indent="-457200">
              <a:buFont typeface="+mj-lt"/>
              <a:buAutoNum type="arabicPeriod"/>
            </a:pPr>
            <a:r>
              <a:rPr lang="en-US" dirty="0"/>
              <a:t>Data Science &amp; Machine Learning</a:t>
            </a:r>
          </a:p>
          <a:p>
            <a:pPr marL="457200" lvl="2" indent="-457200">
              <a:buFont typeface="+mj-lt"/>
              <a:buAutoNum type="arabicPeriod"/>
            </a:pPr>
            <a:r>
              <a:rPr lang="en-US" dirty="0"/>
              <a:t>Deep Learning</a:t>
            </a:r>
          </a:p>
          <a:p>
            <a:pPr marL="457200" lvl="2" indent="-457200">
              <a:buFont typeface="+mj-lt"/>
              <a:buAutoNum type="arabicPeriod"/>
            </a:pPr>
            <a:r>
              <a:rPr lang="en-US" dirty="0"/>
              <a:t>Intelligent Agents</a:t>
            </a:r>
          </a:p>
          <a:p>
            <a:pPr marL="457200" lvl="2" indent="-457200">
              <a:buFont typeface="+mj-lt"/>
              <a:buAutoNum type="arabicPeriod"/>
            </a:pPr>
            <a:r>
              <a:rPr lang="en-US"/>
              <a:t>Graph DB's &amp; Knowledge Representation</a:t>
            </a:r>
          </a:p>
          <a:p>
            <a:pPr marL="457200" lvl="2" indent="-457200">
              <a:buFont typeface="+mj-lt"/>
              <a:buAutoNum type="arabicPeriod"/>
            </a:pPr>
            <a:r>
              <a:rPr lang="en-US"/>
              <a:t>If </a:t>
            </a:r>
            <a:r>
              <a:rPr lang="en-US" dirty="0"/>
              <a:t>Time Permits: </a:t>
            </a:r>
            <a:r>
              <a:rPr lang="en-US" b="1" i="1" dirty="0"/>
              <a:t>Quantum Computing</a:t>
            </a:r>
          </a:p>
          <a:p>
            <a:pPr marL="457200" lvl="2" indent="-457200">
              <a:buFont typeface="+mj-lt"/>
              <a:buAutoNum type="arabicPeriod"/>
            </a:pPr>
            <a:r>
              <a:rPr lang="en-US" dirty="0" err="1"/>
              <a:t>Optum</a:t>
            </a:r>
            <a:r>
              <a:rPr lang="en-US" dirty="0"/>
              <a:t> Tech University –&gt; College of Artificial Intelligence</a:t>
            </a:r>
          </a:p>
          <a:p>
            <a:pPr marL="457200" lvl="2" indent="-457200">
              <a:buFont typeface="+mj-lt"/>
              <a:buAutoNum type="arabicPeriod"/>
            </a:pPr>
            <a:r>
              <a:rPr lang="en-US" dirty="0"/>
              <a:t>Questions </a:t>
            </a:r>
          </a:p>
          <a:p>
            <a:endParaRPr lang="en-US" dirty="0"/>
          </a:p>
          <a:p>
            <a:r>
              <a:rPr lang="en-US" dirty="0"/>
              <a:t> </a:t>
            </a:r>
            <a:r>
              <a:rPr lang="en-US" b="1" dirty="0">
                <a:solidFill>
                  <a:srgbClr val="DF8016"/>
                </a:solidFill>
              </a:rPr>
              <a:t>*</a:t>
            </a:r>
            <a:r>
              <a:rPr lang="en-US" dirty="0"/>
              <a:t> Live Demo’s for each segment</a:t>
            </a:r>
          </a:p>
          <a:p>
            <a:endParaRPr lang="en-US" dirty="0"/>
          </a:p>
        </p:txBody>
      </p:sp>
      <p:sp>
        <p:nvSpPr>
          <p:cNvPr id="22" name="Footer Placeholder 21"/>
          <p:cNvSpPr>
            <a:spLocks noGrp="1"/>
          </p:cNvSpPr>
          <p:nvPr>
            <p:ph type="ftr" sz="quarter" idx="11"/>
          </p:nvPr>
        </p:nvSpPr>
        <p:spPr/>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pPr/>
              <a:t>7</a:t>
            </a:fld>
            <a:endParaRPr lang="en-US"/>
          </a:p>
        </p:txBody>
      </p:sp>
      <p:sp>
        <p:nvSpPr>
          <p:cNvPr id="6" name="Text Placeholder 5">
            <a:extLst>
              <a:ext uri="{FF2B5EF4-FFF2-40B4-BE49-F238E27FC236}">
                <a16:creationId xmlns:a16="http://schemas.microsoft.com/office/drawing/2014/main" id="{9A686991-8B57-4982-AA36-A16A1C12BBB4}"/>
              </a:ext>
            </a:extLst>
          </p:cNvPr>
          <p:cNvSpPr>
            <a:spLocks noGrp="1"/>
          </p:cNvSpPr>
          <p:nvPr>
            <p:ph type="body" sz="quarter" idx="13"/>
          </p:nvPr>
        </p:nvSpPr>
        <p:spPr/>
        <p:txBody>
          <a:bodyPr/>
          <a:lstStyle/>
          <a:p>
            <a:r>
              <a:rPr lang="en-US"/>
              <a:t>Agenda</a:t>
            </a:r>
          </a:p>
        </p:txBody>
      </p:sp>
    </p:spTree>
    <p:custDataLst>
      <p:tags r:id="rId1"/>
    </p:custDataLst>
    <p:extLst>
      <p:ext uri="{BB962C8B-B14F-4D97-AF65-F5344CB8AC3E}">
        <p14:creationId xmlns:p14="http://schemas.microsoft.com/office/powerpoint/2010/main" val="2998175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duatesFramed-Flattened.jpg"/>
          <p:cNvPicPr>
            <a:picLocks noChangeAspect="1"/>
          </p:cNvPicPr>
          <p:nvPr/>
        </p:nvPicPr>
        <p:blipFill>
          <a:blip r:embed="rId3"/>
          <a:stretch>
            <a:fillRect/>
          </a:stretch>
        </p:blipFill>
        <p:spPr>
          <a:xfrm>
            <a:off x="89701" y="466776"/>
            <a:ext cx="7884753" cy="5788058"/>
          </a:xfrm>
          <a:prstGeom prst="rect">
            <a:avLst/>
          </a:prstGeom>
        </p:spPr>
      </p:pic>
      <p:sp>
        <p:nvSpPr>
          <p:cNvPr id="5" name="Title 2">
            <a:extLst>
              <a:ext uri="{FF2B5EF4-FFF2-40B4-BE49-F238E27FC236}">
                <a16:creationId xmlns:a16="http://schemas.microsoft.com/office/drawing/2014/main" id="{1D45BA58-056C-48B3-9408-38FB9CA096D7}"/>
              </a:ext>
            </a:extLst>
          </p:cNvPr>
          <p:cNvSpPr txBox="1">
            <a:spLocks/>
          </p:cNvSpPr>
          <p:nvPr/>
        </p:nvSpPr>
        <p:spPr>
          <a:xfrm>
            <a:off x="7965649" y="1268620"/>
            <a:ext cx="4226351" cy="3369368"/>
          </a:xfrm>
          <a:prstGeom prst="rect">
            <a:avLst/>
          </a:prstGeom>
        </p:spPr>
        <p:txBody>
          <a:bodyPr vert="horz" lIns="91440" tIns="45720" rIns="91440" bIns="45720" rtlCol="0" anchor="t" anchorCtr="0">
            <a:noAutofit/>
          </a:bodyPr>
          <a:lstStyle/>
          <a:p>
            <a:pPr algn="ctr">
              <a:lnSpc>
                <a:spcPct val="90000"/>
              </a:lnSpc>
              <a:spcBef>
                <a:spcPct val="0"/>
              </a:spcBef>
              <a:defRPr/>
            </a:pPr>
            <a:r>
              <a:rPr lang="en-US" sz="2800" b="1" dirty="0">
                <a:solidFill>
                  <a:schemeClr val="bg1"/>
                </a:solidFill>
                <a:ea typeface="+mj-ea"/>
                <a:cs typeface="Calibri" pitchFamily="34" charset="0"/>
              </a:rPr>
              <a:t>First Graduating Cohort </a:t>
            </a:r>
          </a:p>
          <a:p>
            <a:pPr algn="ctr">
              <a:lnSpc>
                <a:spcPct val="90000"/>
              </a:lnSpc>
              <a:spcBef>
                <a:spcPct val="0"/>
              </a:spcBef>
              <a:defRPr/>
            </a:pPr>
            <a:endParaRPr lang="en-US" sz="2800" b="1" dirty="0">
              <a:solidFill>
                <a:schemeClr val="bg1"/>
              </a:solidFill>
              <a:ea typeface="+mj-ea"/>
              <a:cs typeface="Calibri" pitchFamily="34" charset="0"/>
            </a:endParaRPr>
          </a:p>
          <a:p>
            <a:pPr algn="ctr">
              <a:lnSpc>
                <a:spcPct val="90000"/>
              </a:lnSpc>
              <a:spcBef>
                <a:spcPct val="0"/>
              </a:spcBef>
              <a:defRPr/>
            </a:pPr>
            <a:r>
              <a:rPr lang="en-US" sz="2800" b="1" dirty="0">
                <a:solidFill>
                  <a:schemeClr val="bg1"/>
                </a:solidFill>
                <a:ea typeface="+mj-ea"/>
                <a:cs typeface="Calibri" pitchFamily="34" charset="0"/>
              </a:rPr>
              <a:t>Class of 2018</a:t>
            </a:r>
          </a:p>
          <a:p>
            <a:pPr algn="ctr">
              <a:lnSpc>
                <a:spcPct val="90000"/>
              </a:lnSpc>
              <a:spcBef>
                <a:spcPct val="0"/>
              </a:spcBef>
              <a:defRPr/>
            </a:pPr>
            <a:endParaRPr lang="en-US" sz="2800" b="1" dirty="0">
              <a:solidFill>
                <a:schemeClr val="bg1"/>
              </a:solidFill>
              <a:ea typeface="+mj-ea"/>
              <a:cs typeface="Calibri" pitchFamily="34" charset="0"/>
            </a:endParaRPr>
          </a:p>
          <a:p>
            <a:pPr>
              <a:lnSpc>
                <a:spcPct val="90000"/>
              </a:lnSpc>
              <a:spcBef>
                <a:spcPct val="0"/>
              </a:spcBef>
              <a:defRPr/>
            </a:pPr>
            <a:endParaRPr lang="en-US" sz="1600" b="1" dirty="0">
              <a:solidFill>
                <a:schemeClr val="bg1"/>
              </a:solidFill>
              <a:ea typeface="+mj-ea"/>
              <a:cs typeface="Arial"/>
            </a:endParaRPr>
          </a:p>
          <a:p>
            <a:pPr lvl="2">
              <a:lnSpc>
                <a:spcPct val="90000"/>
              </a:lnSpc>
              <a:spcBef>
                <a:spcPct val="0"/>
              </a:spcBef>
              <a:buFont typeface="Arial" pitchFamily="34" charset="0"/>
              <a:buChar char="•"/>
              <a:defRPr/>
            </a:pPr>
            <a:r>
              <a:rPr lang="en-US" sz="2000" b="1" dirty="0">
                <a:solidFill>
                  <a:schemeClr val="bg1"/>
                </a:solidFill>
                <a:ea typeface="+mj-ea"/>
                <a:cs typeface="Arial"/>
              </a:rPr>
              <a:t> </a:t>
            </a:r>
            <a:r>
              <a:rPr lang="en-US" sz="2000" b="1" dirty="0" err="1">
                <a:solidFill>
                  <a:schemeClr val="bg1"/>
                </a:solidFill>
                <a:ea typeface="+mj-ea"/>
                <a:cs typeface="Arial"/>
              </a:rPr>
              <a:t>Triet</a:t>
            </a:r>
            <a:r>
              <a:rPr lang="en-US" sz="2000" b="1" dirty="0">
                <a:solidFill>
                  <a:schemeClr val="bg1"/>
                </a:solidFill>
                <a:ea typeface="+mj-ea"/>
                <a:cs typeface="Arial"/>
              </a:rPr>
              <a:t> Pham</a:t>
            </a:r>
          </a:p>
          <a:p>
            <a:pPr lvl="2">
              <a:lnSpc>
                <a:spcPct val="90000"/>
              </a:lnSpc>
              <a:spcBef>
                <a:spcPct val="0"/>
              </a:spcBef>
              <a:buFont typeface="Arial" pitchFamily="34" charset="0"/>
              <a:buChar char="•"/>
              <a:defRPr/>
            </a:pPr>
            <a:r>
              <a:rPr lang="en-US" sz="2000" b="1" dirty="0">
                <a:solidFill>
                  <a:schemeClr val="bg1"/>
                </a:solidFill>
                <a:ea typeface="+mj-ea"/>
                <a:cs typeface="Arial"/>
              </a:rPr>
              <a:t> Chris </a:t>
            </a:r>
            <a:r>
              <a:rPr lang="en-US" sz="2000" b="1" dirty="0" err="1">
                <a:solidFill>
                  <a:schemeClr val="bg1"/>
                </a:solidFill>
                <a:ea typeface="+mj-ea"/>
                <a:cs typeface="Arial"/>
              </a:rPr>
              <a:t>Hamling</a:t>
            </a:r>
            <a:endParaRPr lang="en-US" sz="2000" b="1" dirty="0">
              <a:solidFill>
                <a:schemeClr val="bg1"/>
              </a:solidFill>
              <a:ea typeface="+mj-ea"/>
              <a:cs typeface="Arial"/>
            </a:endParaRPr>
          </a:p>
          <a:p>
            <a:pPr lvl="2">
              <a:lnSpc>
                <a:spcPct val="90000"/>
              </a:lnSpc>
              <a:spcBef>
                <a:spcPct val="0"/>
              </a:spcBef>
              <a:buFont typeface="Arial" pitchFamily="34" charset="0"/>
              <a:buChar char="•"/>
              <a:defRPr/>
            </a:pPr>
            <a:r>
              <a:rPr lang="en-US" sz="2000" b="1" dirty="0">
                <a:solidFill>
                  <a:schemeClr val="bg1"/>
                </a:solidFill>
                <a:ea typeface="+mj-ea"/>
                <a:cs typeface="Arial"/>
              </a:rPr>
              <a:t> Allison </a:t>
            </a:r>
            <a:r>
              <a:rPr lang="en-US" sz="2000" b="1" dirty="0" err="1">
                <a:solidFill>
                  <a:schemeClr val="bg1"/>
                </a:solidFill>
                <a:ea typeface="+mj-ea"/>
                <a:cs typeface="Arial"/>
              </a:rPr>
              <a:t>Senden</a:t>
            </a:r>
            <a:endParaRPr lang="en-US" sz="2000" b="1" dirty="0">
              <a:solidFill>
                <a:schemeClr val="bg1"/>
              </a:solidFill>
              <a:ea typeface="+mj-ea"/>
              <a:cs typeface="Arial"/>
            </a:endParaRPr>
          </a:p>
          <a:p>
            <a:pPr lvl="2">
              <a:lnSpc>
                <a:spcPct val="90000"/>
              </a:lnSpc>
              <a:spcBef>
                <a:spcPct val="0"/>
              </a:spcBef>
              <a:buFont typeface="Arial" pitchFamily="34" charset="0"/>
              <a:buChar char="•"/>
              <a:defRPr/>
            </a:pPr>
            <a:r>
              <a:rPr lang="en-US" sz="2000" b="1" dirty="0">
                <a:solidFill>
                  <a:schemeClr val="bg1"/>
                </a:solidFill>
                <a:ea typeface="+mj-ea"/>
                <a:cs typeface="Arial"/>
              </a:rPr>
              <a:t> </a:t>
            </a:r>
            <a:r>
              <a:rPr lang="en-US" sz="2000" b="1" dirty="0" err="1">
                <a:solidFill>
                  <a:schemeClr val="bg1"/>
                </a:solidFill>
                <a:ea typeface="+mj-ea"/>
                <a:cs typeface="Arial"/>
              </a:rPr>
              <a:t>Abdi</a:t>
            </a:r>
            <a:r>
              <a:rPr lang="en-US" sz="2000" b="1" dirty="0">
                <a:solidFill>
                  <a:schemeClr val="bg1"/>
                </a:solidFill>
                <a:ea typeface="+mj-ea"/>
                <a:cs typeface="Arial"/>
              </a:rPr>
              <a:t> </a:t>
            </a:r>
            <a:r>
              <a:rPr lang="en-US" sz="2000" b="1" dirty="0" err="1">
                <a:solidFill>
                  <a:schemeClr val="bg1"/>
                </a:solidFill>
                <a:ea typeface="+mj-ea"/>
                <a:cs typeface="Arial"/>
              </a:rPr>
              <a:t>Norkadi</a:t>
            </a:r>
            <a:endParaRPr lang="en-US" sz="2000" b="1" dirty="0">
              <a:solidFill>
                <a:schemeClr val="bg1"/>
              </a:solidFill>
              <a:ea typeface="+mj-ea"/>
              <a:cs typeface="Arial"/>
            </a:endParaRPr>
          </a:p>
          <a:p>
            <a:pPr lvl="2">
              <a:lnSpc>
                <a:spcPct val="90000"/>
              </a:lnSpc>
              <a:spcBef>
                <a:spcPct val="0"/>
              </a:spcBef>
              <a:buFont typeface="Arial" pitchFamily="34" charset="0"/>
              <a:buChar char="•"/>
              <a:defRPr/>
            </a:pPr>
            <a:r>
              <a:rPr lang="en-US" sz="2000" b="1" dirty="0">
                <a:solidFill>
                  <a:schemeClr val="bg1"/>
                </a:solidFill>
                <a:ea typeface="+mj-ea"/>
                <a:cs typeface="Arial"/>
              </a:rPr>
              <a:t> Gary Yang</a:t>
            </a:r>
          </a:p>
          <a:p>
            <a:pPr lvl="2">
              <a:lnSpc>
                <a:spcPct val="90000"/>
              </a:lnSpc>
              <a:spcBef>
                <a:spcPct val="0"/>
              </a:spcBef>
              <a:buFont typeface="Arial" pitchFamily="34" charset="0"/>
              <a:buChar char="•"/>
              <a:defRPr/>
            </a:pPr>
            <a:r>
              <a:rPr lang="en-US" sz="2000" b="1" dirty="0">
                <a:solidFill>
                  <a:schemeClr val="bg1"/>
                </a:solidFill>
                <a:ea typeface="+mj-ea"/>
                <a:cs typeface="Arial"/>
              </a:rPr>
              <a:t> Matt </a:t>
            </a:r>
            <a:r>
              <a:rPr lang="en-US" sz="2000" b="1" dirty="0" err="1">
                <a:solidFill>
                  <a:schemeClr val="bg1"/>
                </a:solidFill>
                <a:ea typeface="+mj-ea"/>
                <a:cs typeface="Arial"/>
              </a:rPr>
              <a:t>Versaggi</a:t>
            </a:r>
            <a:endParaRPr lang="en-US" sz="2000" b="1" dirty="0">
              <a:solidFill>
                <a:schemeClr val="bg1"/>
              </a:solidFill>
              <a:ea typeface="+mj-ea"/>
              <a:cs typeface="Arial"/>
            </a:endParaRPr>
          </a:p>
          <a:p>
            <a:pPr lvl="2">
              <a:lnSpc>
                <a:spcPct val="90000"/>
              </a:lnSpc>
              <a:spcBef>
                <a:spcPct val="0"/>
              </a:spcBef>
              <a:buFont typeface="Arial" pitchFamily="34" charset="0"/>
              <a:buChar char="•"/>
              <a:defRPr/>
            </a:pPr>
            <a:r>
              <a:rPr lang="en-US" sz="2000" b="1" dirty="0">
                <a:solidFill>
                  <a:schemeClr val="bg1"/>
                </a:solidFill>
                <a:cs typeface="Arial"/>
              </a:rPr>
              <a:t> </a:t>
            </a:r>
            <a:r>
              <a:rPr lang="en-US" sz="2000" b="1" dirty="0" err="1">
                <a:solidFill>
                  <a:schemeClr val="bg1"/>
                </a:solidFill>
                <a:cs typeface="Arial"/>
              </a:rPr>
              <a:t>Johnathan</a:t>
            </a:r>
            <a:r>
              <a:rPr lang="en-US" sz="2000" b="1" dirty="0">
                <a:solidFill>
                  <a:schemeClr val="bg1"/>
                </a:solidFill>
                <a:cs typeface="Arial"/>
              </a:rPr>
              <a:t> Schultz</a:t>
            </a:r>
          </a:p>
          <a:p>
            <a:pPr>
              <a:lnSpc>
                <a:spcPct val="90000"/>
              </a:lnSpc>
              <a:spcBef>
                <a:spcPct val="0"/>
              </a:spcBef>
              <a:defRPr/>
            </a:pPr>
            <a:endParaRPr lang="en-US" sz="1600" b="1" dirty="0">
              <a:solidFill>
                <a:schemeClr val="bg1"/>
              </a:solidFill>
              <a:ea typeface="+mj-ea"/>
              <a:cs typeface="Arial"/>
            </a:endParaRPr>
          </a:p>
          <a:p>
            <a:pPr>
              <a:lnSpc>
                <a:spcPct val="90000"/>
              </a:lnSpc>
              <a:spcBef>
                <a:spcPct val="0"/>
              </a:spcBef>
              <a:defRPr/>
            </a:pPr>
            <a:endParaRPr lang="en-US" sz="1600" b="1" dirty="0">
              <a:solidFill>
                <a:schemeClr val="bg1"/>
              </a:solidFill>
              <a:ea typeface="+mj-ea"/>
              <a:cs typeface="Arial"/>
            </a:endParaRPr>
          </a:p>
        </p:txBody>
      </p:sp>
    </p:spTree>
    <p:custDataLst>
      <p:tags r:id="rId1"/>
    </p:custDataLst>
    <p:extLst>
      <p:ext uri="{BB962C8B-B14F-4D97-AF65-F5344CB8AC3E}">
        <p14:creationId xmlns:p14="http://schemas.microsoft.com/office/powerpoint/2010/main" val="2147387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7EEE-C314-4AC4-B625-3B556C2E0754}"/>
              </a:ext>
            </a:extLst>
          </p:cNvPr>
          <p:cNvSpPr>
            <a:spLocks noGrp="1"/>
          </p:cNvSpPr>
          <p:nvPr>
            <p:ph type="title"/>
          </p:nvPr>
        </p:nvSpPr>
        <p:spPr/>
        <p:txBody>
          <a:bodyPr/>
          <a:lstStyle/>
          <a:p>
            <a:r>
              <a:rPr lang="en-US"/>
              <a:t>Questions?</a:t>
            </a:r>
          </a:p>
        </p:txBody>
      </p:sp>
    </p:spTree>
    <p:custDataLst>
      <p:tags r:id="rId1"/>
    </p:custDataLst>
    <p:extLst>
      <p:ext uri="{BB962C8B-B14F-4D97-AF65-F5344CB8AC3E}">
        <p14:creationId xmlns:p14="http://schemas.microsoft.com/office/powerpoint/2010/main" val="2147387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CB052939-D4CD-4E46-8494-F9B3495C8F45}"/>
              </a:ext>
            </a:extLst>
          </p:cNvPr>
          <p:cNvSpPr/>
          <p:nvPr/>
        </p:nvSpPr>
        <p:spPr>
          <a:xfrm>
            <a:off x="222199" y="6097690"/>
            <a:ext cx="1827828" cy="7089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a:p>
        </p:txBody>
      </p:sp>
      <p:sp>
        <p:nvSpPr>
          <p:cNvPr id="11" name="Rectangle 10"/>
          <p:cNvSpPr/>
          <p:nvPr/>
        </p:nvSpPr>
        <p:spPr>
          <a:xfrm>
            <a:off x="0" y="3008671"/>
            <a:ext cx="12192000" cy="227798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2" name="Rectangle 11"/>
          <p:cNvSpPr/>
          <p:nvPr/>
        </p:nvSpPr>
        <p:spPr>
          <a:xfrm>
            <a:off x="1308686" y="1728667"/>
            <a:ext cx="4487430" cy="4487430"/>
          </a:xfrm>
          <a:prstGeom prst="rect">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Title 6"/>
          <p:cNvSpPr>
            <a:spLocks noGrp="1"/>
          </p:cNvSpPr>
          <p:nvPr>
            <p:ph type="title"/>
          </p:nvPr>
        </p:nvSpPr>
        <p:spPr/>
        <p:txBody>
          <a:bodyPr/>
          <a:lstStyle/>
          <a:p>
            <a:r>
              <a:rPr lang="en-US" sz="3200" dirty="0"/>
              <a:t>How did we do?</a:t>
            </a:r>
            <a:endParaRPr lang="en-US" dirty="0"/>
          </a:p>
        </p:txBody>
      </p:sp>
      <p:sp>
        <p:nvSpPr>
          <p:cNvPr id="5" name="Slide Number Placeholder 4"/>
          <p:cNvSpPr>
            <a:spLocks noGrp="1"/>
          </p:cNvSpPr>
          <p:nvPr>
            <p:ph type="sldNum" sz="quarter" idx="12"/>
          </p:nvPr>
        </p:nvSpPr>
        <p:spPr/>
        <p:txBody>
          <a:bodyPr/>
          <a:lstStyle/>
          <a:p>
            <a:fld id="{3310D8EA-3107-4873-B9AB-DD7D3E79053A}" type="slidenum">
              <a:rPr lang="en-US" smtClean="0"/>
              <a:pPr/>
              <a:t>72</a:t>
            </a:fld>
            <a:endParaRPr lang="en-US"/>
          </a:p>
        </p:txBody>
      </p:sp>
      <p:sp>
        <p:nvSpPr>
          <p:cNvPr id="4" name="Footer Placeholder 3"/>
          <p:cNvSpPr>
            <a:spLocks noGrp="1"/>
          </p:cNvSpPr>
          <p:nvPr>
            <p:ph type="ftr" sz="quarter" idx="4294967295"/>
          </p:nvPr>
        </p:nvSpPr>
        <p:spPr/>
        <p:txBody>
          <a:bodyPr/>
          <a:lstStyle/>
          <a:p>
            <a:r>
              <a:rPr lang="en-US" dirty="0"/>
              <a:t> </a:t>
            </a:r>
          </a:p>
        </p:txBody>
      </p:sp>
      <p:sp>
        <p:nvSpPr>
          <p:cNvPr id="8" name="TextBox 7"/>
          <p:cNvSpPr txBox="1"/>
          <p:nvPr/>
        </p:nvSpPr>
        <p:spPr>
          <a:xfrm>
            <a:off x="7353299" y="3751712"/>
            <a:ext cx="3657600" cy="1200329"/>
          </a:xfrm>
          <a:prstGeom prst="rect">
            <a:avLst/>
          </a:prstGeom>
          <a:noFill/>
        </p:spPr>
        <p:txBody>
          <a:bodyPr wrap="square" rtlCol="0">
            <a:spAutoFit/>
          </a:bodyPr>
          <a:lstStyle/>
          <a:p>
            <a:pPr algn="ctr"/>
            <a:r>
              <a:rPr lang="en-US" sz="3600" dirty="0">
                <a:solidFill>
                  <a:schemeClr val="bg1"/>
                </a:solidFill>
              </a:rPr>
              <a:t>crowdpurr.live/</a:t>
            </a:r>
            <a:br>
              <a:rPr lang="en-US" sz="3600" dirty="0">
                <a:solidFill>
                  <a:schemeClr val="bg1"/>
                </a:solidFill>
              </a:rPr>
            </a:br>
            <a:r>
              <a:rPr lang="en-US" sz="3600" dirty="0">
                <a:solidFill>
                  <a:schemeClr val="bg1"/>
                </a:solidFill>
              </a:rPr>
              <a:t>AI2018</a:t>
            </a:r>
          </a:p>
        </p:txBody>
      </p:sp>
      <p:pic>
        <p:nvPicPr>
          <p:cNvPr id="9" name="Picture 3" descr="C:\Users\dkube1\AppData\Local\Microsoft\Windows\INetCache\IE\5GY4FM46\Mobile-Icon-White-on-Grey[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48426" y="2343358"/>
            <a:ext cx="1408355" cy="14083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64D087D-EF83-4A62-AD98-E31A422A94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994" t="18631" r="7973" b="19012"/>
          <a:stretch/>
        </p:blipFill>
        <p:spPr>
          <a:xfrm>
            <a:off x="8469220" y="5653157"/>
            <a:ext cx="1425757" cy="444533"/>
          </a:xfrm>
          <a:prstGeom prst="rect">
            <a:avLst/>
          </a:prstGeom>
        </p:spPr>
      </p:pic>
      <p:pic>
        <p:nvPicPr>
          <p:cNvPr id="16" name="Picture 15">
            <a:extLst>
              <a:ext uri="{FF2B5EF4-FFF2-40B4-BE49-F238E27FC236}">
                <a16:creationId xmlns:a16="http://schemas.microsoft.com/office/drawing/2014/main" id="{020019A7-1CA8-43D7-805E-D9541E4C3A8C}"/>
              </a:ext>
            </a:extLst>
          </p:cNvPr>
          <p:cNvPicPr>
            <a:picLocks noChangeAspect="1"/>
          </p:cNvPicPr>
          <p:nvPr/>
        </p:nvPicPr>
        <p:blipFill rotWithShape="1">
          <a:blip r:embed="rId5">
            <a:extLst>
              <a:ext uri="{28A0092B-C50C-407E-A947-70E740481C1C}">
                <a14:useLocalDpi xmlns:a14="http://schemas.microsoft.com/office/drawing/2010/main" val="0"/>
              </a:ext>
            </a:extLst>
          </a:blip>
          <a:srcRect l="9013" t="9343" r="9071" b="8905"/>
          <a:stretch/>
        </p:blipFill>
        <p:spPr>
          <a:xfrm>
            <a:off x="1652816" y="2076567"/>
            <a:ext cx="3799170" cy="3791629"/>
          </a:xfrm>
          <a:prstGeom prst="rect">
            <a:avLst/>
          </a:prstGeom>
        </p:spPr>
      </p:pic>
    </p:spTree>
    <p:extLst>
      <p:ext uri="{BB962C8B-B14F-4D97-AF65-F5344CB8AC3E}">
        <p14:creationId xmlns:p14="http://schemas.microsoft.com/office/powerpoint/2010/main" val="839027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264900" y="6486982"/>
            <a:ext cx="542472" cy="365125"/>
          </a:xfrm>
        </p:spPr>
        <p:txBody>
          <a:bodyPr/>
          <a:lstStyle/>
          <a:p>
            <a:fld id="{3310D8EA-3107-4873-B9AB-DD7D3E79053A}" type="slidenum">
              <a:rPr lang="en-US" smtClean="0"/>
              <a:pPr/>
              <a:t>73</a:t>
            </a:fld>
            <a:endParaRPr lang="en-US"/>
          </a:p>
        </p:txBody>
      </p:sp>
    </p:spTree>
    <p:extLst>
      <p:ext uri="{BB962C8B-B14F-4D97-AF65-F5344CB8AC3E}">
        <p14:creationId xmlns:p14="http://schemas.microsoft.com/office/powerpoint/2010/main" val="2276674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9082333" cy="1074058"/>
          </a:xfrm>
        </p:spPr>
        <p:txBody>
          <a:bodyPr/>
          <a:lstStyle/>
          <a:p>
            <a:r>
              <a:rPr lang="en-US" dirty="0"/>
              <a:t>Terms and Definitions</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p:txBody>
          <a:bodyPr/>
          <a:lstStyle/>
          <a:p>
            <a:fld id="{3310D8EA-3107-4873-B9AB-DD7D3E79053A}" type="slidenum">
              <a:rPr lang="en-US" smtClean="0"/>
              <a:pPr/>
              <a:t>8</a:t>
            </a:fld>
            <a:endParaRPr lang="en-US"/>
          </a:p>
        </p:txBody>
      </p:sp>
      <p:sp>
        <p:nvSpPr>
          <p:cNvPr id="7" name="Content Placeholder 6">
            <a:extLst>
              <a:ext uri="{FF2B5EF4-FFF2-40B4-BE49-F238E27FC236}">
                <a16:creationId xmlns:a16="http://schemas.microsoft.com/office/drawing/2014/main" id="{64C27EEE-69A2-4AD1-9F7A-149AE61376AF}"/>
              </a:ext>
            </a:extLst>
          </p:cNvPr>
          <p:cNvSpPr>
            <a:spLocks noGrp="1"/>
          </p:cNvSpPr>
          <p:nvPr>
            <p:ph idx="1"/>
          </p:nvPr>
        </p:nvSpPr>
        <p:spPr>
          <a:xfrm>
            <a:off x="565608" y="1706255"/>
            <a:ext cx="10444900" cy="1291472"/>
          </a:xfrm>
        </p:spPr>
        <p:txBody>
          <a:bodyPr>
            <a:noAutofit/>
          </a:bodyPr>
          <a:lstStyle/>
          <a:p>
            <a:r>
              <a:rPr lang="en-US" sz="2800" dirty="0"/>
              <a:t>The </a:t>
            </a:r>
            <a:r>
              <a:rPr lang="en-US" sz="2800" b="1" dirty="0">
                <a:solidFill>
                  <a:srgbClr val="FF0000"/>
                </a:solidFill>
              </a:rPr>
              <a:t>essence</a:t>
            </a:r>
            <a:r>
              <a:rPr lang="en-US" sz="2800" dirty="0"/>
              <a:t> of </a:t>
            </a:r>
            <a:r>
              <a:rPr lang="en-US" sz="2800" b="1" dirty="0"/>
              <a:t>Artificial Intelligence</a:t>
            </a:r>
            <a:r>
              <a:rPr lang="en-US" sz="2800" dirty="0"/>
              <a:t> is about </a:t>
            </a:r>
            <a:r>
              <a:rPr lang="en-US" sz="2800" u="sng" dirty="0"/>
              <a:t>emulating</a:t>
            </a:r>
            <a:r>
              <a:rPr lang="en-US" sz="2800" dirty="0"/>
              <a:t> the following human characteristics with the </a:t>
            </a:r>
            <a:r>
              <a:rPr lang="en-US" sz="2800" b="1" dirty="0"/>
              <a:t>hope</a:t>
            </a:r>
            <a:r>
              <a:rPr lang="en-US" sz="2800" dirty="0"/>
              <a:t> of actually </a:t>
            </a:r>
            <a:r>
              <a:rPr lang="en-US" sz="2800" u="sng" dirty="0"/>
              <a:t>creating</a:t>
            </a:r>
            <a:r>
              <a:rPr lang="en-US" sz="2800" dirty="0"/>
              <a:t> them someday:</a:t>
            </a:r>
          </a:p>
          <a:p>
            <a:endParaRPr lang="en-US" dirty="0"/>
          </a:p>
          <a:p>
            <a:pPr>
              <a:lnSpc>
                <a:spcPct val="120000"/>
              </a:lnSpc>
            </a:pPr>
            <a:endParaRPr lang="en-US" sz="1600" dirty="0"/>
          </a:p>
        </p:txBody>
      </p:sp>
      <p:sp>
        <p:nvSpPr>
          <p:cNvPr id="11" name="Content Placeholder 2">
            <a:extLst>
              <a:ext uri="{FF2B5EF4-FFF2-40B4-BE49-F238E27FC236}">
                <a16:creationId xmlns:a16="http://schemas.microsoft.com/office/drawing/2014/main" id="{538CC47A-E36F-41EB-88AD-C233BB77F912}"/>
              </a:ext>
            </a:extLst>
          </p:cNvPr>
          <p:cNvSpPr txBox="1">
            <a:spLocks/>
          </p:cNvSpPr>
          <p:nvPr/>
        </p:nvSpPr>
        <p:spPr bwMode="gray">
          <a:xfrm>
            <a:off x="3860667" y="2937992"/>
            <a:ext cx="3935298" cy="3519373"/>
          </a:xfrm>
          <a:prstGeom prst="rect">
            <a:avLst/>
          </a:prstGeom>
        </p:spPr>
        <p:txBody>
          <a:bodyPr vert="horz" lIns="0" tIns="0" rIns="0" bIns="0" rtlCol="0">
            <a:noAutofit/>
          </a:bodyPr>
          <a:lstStyle/>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Learning</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lang="en-US" sz="2400" dirty="0"/>
              <a:t>Reasoning</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Problem Solving</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lang="en-US" sz="2400" dirty="0"/>
              <a:t>Perception</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Planning</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lang="en-US" sz="2400" dirty="0"/>
              <a:t>Language</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Actuation (movement)</a:t>
            </a:r>
          </a:p>
          <a:p>
            <a:pPr marL="457200" marR="0" lvl="2" indent="-457200" algn="l" defTabSz="914400" rtl="0" eaLnBrk="1" fontAlgn="auto" latinLnBrk="0" hangingPunct="1">
              <a:lnSpc>
                <a:spcPct val="95000"/>
              </a:lnSpc>
              <a:spcBef>
                <a:spcPts val="0"/>
              </a:spcBef>
              <a:spcAft>
                <a:spcPts val="600"/>
              </a:spcAft>
              <a:buClr>
                <a:schemeClr val="accent1"/>
              </a:buClr>
              <a:buSzTx/>
              <a:buFont typeface="+mj-lt"/>
              <a:buAutoNum type="arabicPeriod"/>
              <a:tabLst/>
              <a:defRPr/>
            </a:pPr>
            <a:r>
              <a:rPr lang="en-US" sz="2400" dirty="0"/>
              <a:t>*Evolutionary*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95000"/>
              </a:lnSpc>
              <a:spcBef>
                <a:spcPts val="800"/>
              </a:spcBef>
              <a:spcAft>
                <a:spcPts val="60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chemeClr val="tx2"/>
              </a:solidFill>
              <a:effectLst/>
              <a:uLnTx/>
              <a:uFillTx/>
              <a:latin typeface="+mn-lt"/>
              <a:ea typeface="+mn-ea"/>
              <a:cs typeface="+mn-cs"/>
            </a:endParaRPr>
          </a:p>
          <a:p>
            <a:pPr marL="0" marR="0" lvl="0" indent="0" algn="l" defTabSz="914400" rtl="0" eaLnBrk="1" fontAlgn="auto" latinLnBrk="0" hangingPunct="1">
              <a:lnSpc>
                <a:spcPct val="95000"/>
              </a:lnSpc>
              <a:spcBef>
                <a:spcPts val="800"/>
              </a:spcBef>
              <a:spcAft>
                <a:spcPts val="600"/>
              </a:spcAft>
              <a:buClrTx/>
              <a:buSzTx/>
              <a:tabLst/>
              <a:defRPr/>
            </a:pPr>
            <a:endParaRPr kumimoji="0" lang="en-US" sz="2200" b="0" i="0" u="none" strike="noStrike" kern="1200" cap="none" spc="0" normalizeH="0" baseline="0" noProof="0" dirty="0">
              <a:ln>
                <a:noFill/>
              </a:ln>
              <a:solidFill>
                <a:schemeClr val="tx2"/>
              </a:solidFill>
              <a:effectLst/>
              <a:uLnTx/>
              <a:uFillTx/>
              <a:latin typeface="+mn-lt"/>
              <a:ea typeface="+mn-ea"/>
              <a:cs typeface="+mn-cs"/>
            </a:endParaRPr>
          </a:p>
        </p:txBody>
      </p:sp>
      <p:sp>
        <p:nvSpPr>
          <p:cNvPr id="12" name="Text Placeholder 5">
            <a:extLst>
              <a:ext uri="{FF2B5EF4-FFF2-40B4-BE49-F238E27FC236}">
                <a16:creationId xmlns:a16="http://schemas.microsoft.com/office/drawing/2014/main" id="{7386E222-2BD5-47B4-AFD5-1E775E67115D}"/>
              </a:ext>
            </a:extLst>
          </p:cNvPr>
          <p:cNvSpPr>
            <a:spLocks noGrp="1"/>
          </p:cNvSpPr>
          <p:nvPr>
            <p:ph type="body" sz="quarter" idx="13"/>
          </p:nvPr>
        </p:nvSpPr>
        <p:spPr>
          <a:xfrm>
            <a:off x="495300" y="1118282"/>
            <a:ext cx="4444345" cy="492125"/>
          </a:xfrm>
        </p:spPr>
        <p:txBody>
          <a:bodyPr/>
          <a:lstStyle/>
          <a:p>
            <a:r>
              <a:rPr lang="en-US" dirty="0"/>
              <a:t>What is Artificial Intelligence?</a:t>
            </a:r>
          </a:p>
        </p:txBody>
      </p:sp>
    </p:spTree>
    <p:custDataLst>
      <p:tags r:id="rId1"/>
    </p:custDataLst>
    <p:extLst>
      <p:ext uri="{BB962C8B-B14F-4D97-AF65-F5344CB8AC3E}">
        <p14:creationId xmlns:p14="http://schemas.microsoft.com/office/powerpoint/2010/main" val="207439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264E-DF64-45A0-A75F-AC90D758AFE3}"/>
              </a:ext>
            </a:extLst>
          </p:cNvPr>
          <p:cNvSpPr>
            <a:spLocks noGrp="1"/>
          </p:cNvSpPr>
          <p:nvPr>
            <p:ph type="title"/>
          </p:nvPr>
        </p:nvSpPr>
        <p:spPr>
          <a:xfrm>
            <a:off x="495300" y="0"/>
            <a:ext cx="8905875" cy="1074058"/>
          </a:xfrm>
        </p:spPr>
        <p:txBody>
          <a:bodyPr/>
          <a:lstStyle/>
          <a:p>
            <a:r>
              <a:rPr lang="en-US" dirty="0"/>
              <a:t>Terms and Definitions - What is Artificial Intelligence</a:t>
            </a:r>
          </a:p>
        </p:txBody>
      </p:sp>
      <p:sp>
        <p:nvSpPr>
          <p:cNvPr id="4" name="Footer Placeholder 3">
            <a:extLst>
              <a:ext uri="{FF2B5EF4-FFF2-40B4-BE49-F238E27FC236}">
                <a16:creationId xmlns:a16="http://schemas.microsoft.com/office/drawing/2014/main" id="{22834E0E-4735-42CC-8E7B-2E9F9D4B1D50}"/>
              </a:ext>
            </a:extLst>
          </p:cNvPr>
          <p:cNvSpPr>
            <a:spLocks noGrp="1"/>
          </p:cNvSpPr>
          <p:nvPr>
            <p:ph type="ftr" sz="quarter" idx="11"/>
          </p:nvPr>
        </p:nvSpPr>
        <p:spPr>
          <a:xfrm>
            <a:off x="5295900" y="6486982"/>
            <a:ext cx="5924549" cy="365125"/>
          </a:xfrm>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891C266-F990-43FA-9008-76263FC3E1E1}"/>
              </a:ext>
            </a:extLst>
          </p:cNvPr>
          <p:cNvSpPr>
            <a:spLocks noGrp="1"/>
          </p:cNvSpPr>
          <p:nvPr>
            <p:ph type="sldNum" sz="quarter" idx="12"/>
          </p:nvPr>
        </p:nvSpPr>
        <p:spPr>
          <a:xfrm>
            <a:off x="11264900" y="6486982"/>
            <a:ext cx="542472" cy="365125"/>
          </a:xfrm>
        </p:spPr>
        <p:txBody>
          <a:bodyPr/>
          <a:lstStyle/>
          <a:p>
            <a:fld id="{3310D8EA-3107-4873-B9AB-DD7D3E79053A}" type="slidenum">
              <a:rPr lang="en-US" smtClean="0"/>
              <a:pPr/>
              <a:t>9</a:t>
            </a:fld>
            <a:endParaRPr lang="en-US"/>
          </a:p>
        </p:txBody>
      </p:sp>
      <p:pic>
        <p:nvPicPr>
          <p:cNvPr id="48" name="Picture 2"/>
          <p:cNvPicPr>
            <a:picLocks noChangeAspect="1" noChangeArrowheads="1"/>
          </p:cNvPicPr>
          <p:nvPr/>
        </p:nvPicPr>
        <p:blipFill>
          <a:blip r:embed="rId3"/>
          <a:srcRect/>
          <a:stretch>
            <a:fillRect/>
          </a:stretch>
        </p:blipFill>
        <p:spPr bwMode="auto">
          <a:xfrm>
            <a:off x="801278" y="1128570"/>
            <a:ext cx="10840825" cy="5331563"/>
          </a:xfrm>
          <a:prstGeom prst="rect">
            <a:avLst/>
          </a:prstGeom>
          <a:noFill/>
          <a:ln w="9525">
            <a:noFill/>
            <a:miter lim="800000"/>
            <a:headEnd/>
            <a:tailEnd/>
          </a:ln>
        </p:spPr>
      </p:pic>
      <p:sp>
        <p:nvSpPr>
          <p:cNvPr id="6" name="Text Placeholder 5">
            <a:extLst>
              <a:ext uri="{FF2B5EF4-FFF2-40B4-BE49-F238E27FC236}">
                <a16:creationId xmlns:a16="http://schemas.microsoft.com/office/drawing/2014/main" id="{2116A19D-C98C-4964-B173-140362556125}"/>
              </a:ext>
            </a:extLst>
          </p:cNvPr>
          <p:cNvSpPr>
            <a:spLocks noGrp="1"/>
          </p:cNvSpPr>
          <p:nvPr>
            <p:ph type="body" sz="quarter" idx="13"/>
          </p:nvPr>
        </p:nvSpPr>
        <p:spPr>
          <a:xfrm>
            <a:off x="542435" y="1234911"/>
            <a:ext cx="2634399" cy="492125"/>
          </a:xfrm>
        </p:spPr>
        <p:txBody>
          <a:bodyPr/>
          <a:lstStyle/>
          <a:p>
            <a:r>
              <a:rPr lang="en-US" dirty="0"/>
              <a:t>Big Picture View</a:t>
            </a:r>
          </a:p>
        </p:txBody>
      </p:sp>
    </p:spTree>
    <p:custDataLst>
      <p:tags r:id="rId1"/>
    </p:custDataLst>
    <p:extLst>
      <p:ext uri="{BB962C8B-B14F-4D97-AF65-F5344CB8AC3E}">
        <p14:creationId xmlns:p14="http://schemas.microsoft.com/office/powerpoint/2010/main" val="1185857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6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QaGFzZXMiLCJJc1RlbXBsYXRlIjpmYWxzZSwiVmVyc2lvbiI6eyIkaWQiOiIyIiwiVmVyc2lvbiI6IjMuMC4xIiwiT3JpZ2luYWxBc3NlbWJseVZlcnNpb24iOiIzLjAxLjAyLjAwIiwiRWRpdGlvbiI6IlBsdXMiLCJJc1BsdXNFZGl0aW9uIjp0cnVlfSwiRWZmZWN0IjoxLCJTdHlsZSI6eyIkaWQiOiIzIiwiVGltZWJhbmRTdHlsZSI6eyIkaWQiOiI0IiwiU2NhbGVNYXJraW5nIjowLCJTaGFwZSI6MywiU2hhcGVTdHlsZSI6eyIkaWQiOiI1IiwiTWFyZ2luIjp7IiRpZCI6IjYiLCJUb3AiOjAsIkxlZnQiOjEwLCJSaWdodCI6MTAsIkJvdHRvbSI6MH0sIlBhZGRpbmciOnsiJGlkIjoiNyIsIlRvcCI6MywiTGVmdCI6MCwiUmlnaHQiOjAsIkJvdHRvbSI6M30sIkJhY2tncm91bmQiOnsiJGlkIjoiOCIsIkNvbG9yIjp7IiRpZCI6IjkiLCJBIjoyNTUsIlIiOjE3OCwiRyI6NTYsIkIiOjI4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NCwiRm9udE5hbWUiOiJDYWxpYnJpIiwiSXNCb2xkIjp0cnVlLCJJc0l0YWxpYyI6ZmFsc2UsIklzVW5kZXJsaW5lZCI6ZmFsc2UsIlBhcmVudFN0eWxlIjpudWxsfSwiQXV0b1NpemUiOjAsIkZvcmVncm91bmQiOnsiJGlkIjoiMTUiLCJDb2xvciI6eyIkaWQiOiIxNiIsIkEiOjI1NSwiUiI6NTcsIkciOjQ4LCJCIjo0Mn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MCwiUiI6MCwiRyI6MCwiQiI6MH19LCJJc1Zpc2libGUiOnRydWUsIldpZHRoIjowLjAsIkhlaWdodCI6MC4wLCJCb3JkZXJTdHlsZSI6bnVsbCwiUGFyZW50U3R5bGUiOm51bGx9LCJMZWZ0RW5kQ2Fwc1N0eWxlIjp7IiRpZCI6IjIxIiwiRm9udFNldHRpbmdzIjp7IiRpZCI6IjIyIiwiRm9udFNpemUiOjE0LCJGb250TmFtZSI6IkNhbGlicmkiLCJJc0JvbGQiOnRydWUsIklzSXRhbGljIjpmYWxzZSwiSXNVbmRlcmxpbmVkIjpmYWxzZSwiUGFyZW50U3R5bGUiOm51bGx9LCJBdXRvU2l6ZSI6MCwiRm9yZWdyb3VuZCI6eyIkaWQiOiIyMyIsIkNvbG9yIjp7IiRpZCI6IjI0IiwiQSI6MjU1LCJSIjo1NywiRyI6NDgsIkIiOjQyfX0sIk1heFdpZHRoIjoiSW5maW5pdHkiLCJNYXhIZWlnaHQiOiJJbmZpbml0eSIsIlNtYXJ0Rm9yZWdyb3VuZElzQWN0aXZlIjpmYWxzZSwiSG9yaXpvbnRhbEFsaWdubWVudCI6MCwiVmVydGljYWxBbGlnbm1lbnQiOjAsIlNtYXJ0Rm9yZWdyb3VuZCI6bnVsb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wLCJHIjowLCJCIjowfX0sIklzVmlzaWJsZSI6dHJ1ZSwiV2lkdGgiOjAuMCwiSGVpZ2h0IjowLjAsIkJvcmRlclN0eWxlIjpudWxsLCJQYXJlbnRTdHlsZSI6bnVsbH0sIlNjYWxlU3R5bGUiOnsiJGlkIjoiNDAiLCJTaG93U2VnbWVudFNlcGFyYXRvcnMiOmZhbHNlLCJTZWdtZW50U2VwYXJhdG9yT3BhY2l0eSI6MzAsIkZvbnRTZXR0aW5ncyI6eyIkaWQiOiI0MSIsIkZvbnRTaXplIjoxMiwiRm9udE5hbWUiOiJDYWxpYnJpIiwiSXNCb2xkIjp0cnV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EwLCJHIjoyMDQsIkIiOjIwMn19LCJBcHBlbmRZZWFyT25ZZWFyQ2hhbmdlIjp0cnVlLCJFbGFwc2VkVGltZUZvcm1hdCI6MSwiVG9kYXlNYXJrZXJQb3NpdGlvbiI6MywiUXVpY2tQb3NpdGlvbiI6MywiQWJzb2x1dGVQb3NpdGlvbiI6Mjk3LjAsIk1hcmdpbiI6eyIkaWQiOiI0OSIsIlRvcCI6MCwiTGVmdCI6MTAsIlJpZ2h0IjoxMCwiQm90dG9tIjowfSwiUGFkZGluZyI6eyIkaWQiOiI1MCIsIlRvcCI6MCwiTGVmdCI6MCwiUmlnaHQiOjAsIkJvdHRvbSI6MH0sIkJhY2tncm91bmQiOnsiJGlkIjoiNTEiLCJDb2xvciI6eyIkaWQiOiI1MiIsIkEiOjI1NSwiUiI6MTc4LCJHIjoxNzgsIkIiOjE3OH19LCJJc1Zpc2libGUiOnRydWUsIldpZHRoIjowLjAsIkhlaWdodCI6MC4wLCJCb3JkZXJTdHlsZSI6bnVsbCwiUGFyZW50U3R5bGUiOm51bGx9LCJEZWZhdWx0TWlsZXN0b25lU3R5bGUiOnsiJGlkIjoiNTMiLCJTaGFwZSI6Ny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xLCJGb250TmFtZSI6IkNhbGlicmkiLCJJc0JvbGQiOnRydW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AsIkZvbnROYW1lIjoiQ2FsaWJyaSIsIklzQm9sZCI6ZmFsc2UsIklzSXRhbGljIjpmYWxzZSwiSXNVbmRlcmxpbmVkIjpmYWxzZSwiUGFyZW50U3R5bGUiOm51bGx9LCJBdXRvU2l6ZSI6MCwiRm9yZWdyb3VuZCI6eyIkaWQiOiI3NCIsIkNvbG9yIjp7IiRpZCI6Ijc1IiwiQSI6MjU1LCJSIjo2OCwiRyI6ODQsIkIiOjEwNn19LCJNYXhXaWR0aCI6MjAwLjAsIk1heEhlaWdodCI6IkluZmluaXR5IiwiU21hcnRGb3JlZ3JvdW5kSXNBY3RpdmUiOmZhbHNlLCJIb3Jpem9udGFsQWxpZ25tZW50IjowLCJWZXJ0aWNhbEFsaWdubWVudCI6MCwiU21hcnRGb3JlZ3JvdW5kIjpudWxsLCJNYXJnaW4iOnsiJGlkIjoiNzYiLCJUb3AiOjAsIkxlZnQiOjAsIlJpZ2h0IjowLCJCb3R0b20iOjB9LCJQYWRkaW5nIjp7IiRpZCI6Ijc3IiwiVG9wIjowLCJMZWZ0IjowLCJSaWdodCI6MCwiQm90dG9tIjowfSwiQmFja2dyb3VuZCI6eyIkaWQiOiI3OCIsIkNvbG9yIjp7IiRyZWYiOiIyMCJ9fSwiSXNWaXNpYmxlIjp0cnVlLCJXaWR0aCI6MC4wLCJIZWlnaHQiOjAuMCwiQm9yZGVyU3R5bGUiOm51bGwsIlBhcmVudFN0eWxlIjpudWxsfSwiRGF0ZUZvcm1hdCI6eyIkaWQiOiI3OSIsIkZvcm1hdFN0cmluZyI6Ik0tZC15eXl5IiwiU2VwYXJhdG9yIjoiLSIsIlVzZUludGVybmF0aW9uYWxEYXRlRm9ybWF0IjpmYWxzZX0sIklzVmlzaWJsZSI6dHJ1ZSwiUGFyZW50U3R5bGUiOm51bGx9LCJEZWZhdWx0VGFza1N0eWxlIjp7IiRpZCI6IjgwIiwiU2hhcGUiOjAsIlNoYXBlVGhpY2tuZXNzIjoyLCJEdXJhdGlvbkZvcm1hdCI6MCwiSW5jbHVkZU5vbldvcmtpbmdEYXlzSW5EdXJhdGlvbiI6dHJ1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yMzcsIkciOjEyNSwiQiI6NDl9fSwiTWF4V2lkdGgiOjIwMC4wLCJNYXhIZWlnaHQiOiJJbmZpbml0eSIsIlNtYXJ0Rm9yZWdyb3VuZElzQWN0aXZlIjpmYWxzZSwiSG9yaXpvbnRhbEFsaWdubWVudCI6MCwiVmVydGljYWxBbGlnbm1lbnQiOjAsIlNtYXJ0Rm9yZWdyb3VuZCI6bnVsbCwiTWFyZ2luIjp7IiRpZCI6Ijg1IiwiVG9wIjowLCJMZWZ0IjowLCJSaWdodCI6MCwiQm90dG9tIjowfSwiUGFkZGluZyI6eyIkaWQiOiI4NiIsIlRvcCI6MCwiTGVmdCI6MCwiUmlnaHQiOjAsIkJvdHRvbSI6MH0sIkJhY2tncm91bmQiOnsiJGlkIjoiODciLCJDb2xvciI6eyIkcmVmIjoiMjAifX0sIklzVmlzaWJsZSI6dHJ1ZSwiV2lkdGgiOjAuMCwiSGVpZ2h0IjowLjAsIkJvcmRlclN0eWxlIjpudWxsLCJQYXJlbnRTdHlsZSI6bnVsbH0sIkR1cmF0aW9uU3R5bGUiOnsiJGlkIjoiODgiLCJGb250U2V0dGluZ3MiOnsiJGlkIjoiODkiLCJGb250U2l6ZSI6MTAsIkZvbnROYW1lIjoiQ2FsaWJyaSIsIklzQm9sZCI6ZmFsc2UsIklzSXRhbGljIjpmYWxzZSwiSXNVbmRlcmxpbmVkIjpmYWxzZSwiUGFyZW50U3R5bGUiOm51bGx9LCJBdXRvU2l6ZSI6MCwiRm9yZWdyb3VuZCI6eyIkaWQiOiI5MCIsIkNvbG9yIjp7IiRpZCI6IjkxIiwiQSI6MjU1LCJSIjoyMzcsIkciOjEyNSwiQiI6NDl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A0LCJHIjoyMDQsIkIiOjIwNH19LCJMaW5lV2VpZ2h0IjoxLjAsIkxpbmVUeXBlIjowLCJQYXJlbnRTdHlsZSI6bnVsbH0sIlZlcnRpY2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TWFyZ2luIjpudWxsLCJTdGFydERhdGVQb3NpdGlvbiI6MiwiRW5kRGF0ZVBvc2l0aW9uIjoyLCJUaXRsZVBvc2l0aW9uIjo0LCJEdXJhdGlvblBvc2l0aW9uIjo2LCJQZXJjZW50YWdlQ29tcGxldGVkUG9zaXRpb24iOjYsIlNwYWNpbmciOjUsIklzQmVsb3dUaW1lYmFuZCI6ZmFsc2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Iy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MSwiRm9udE5hbWUiOiJDYWxpYnJpIiwiSXNCb2xkIjp0cnVlLCJJc0l0YWxpYyI6ZmFsc2UsIklzVW5kZXJsaW5lZCI6ZmFsc2UsIlBhcmVudFN0eWxlIjpudWxsfSwiQXV0b1NpemUiOjAsIkZvcmVncm91bmQiOnsiJGlkIjoiMTA5IiwiQ29sb3IiOnsiJGlkIjoiMTEwIiwiQSI6MjU1LCJSIjowLCJHIjowLCJCIjowfX0sIk1heFdpZHRoIjo3MjAuMCwiTWF4SGVpZ2h0IjoiSW5maW5pdHkiLCJTbWFydEZvcmVncm91bmRJc0FjdGl2ZSI6dHJ1ZSwiSG9yaXpvbnRhbEFsaWdubWVudCI6MSwiVmVydGljYWxBbGlnbm1lbnQiOjAsIlNtYXJ0Rm9yZWdyb3VuZCI6bnVsbCwiTWFyZ2luIjp7IiRpZCI6IjExMSIsIlRvcCI6MCwiTGVmdCI6MCwiUmlnaHQiOjAsIkJvdHRvbSI6MH0sIlBhZGRpbmciOnsiJGlkIjoiMTEyIiwiVG9wIjowLCJMZWZ0IjowLCJSaWdodCI6MCwiQm90dG9tIjowfSwiQmFja2dyb3VuZCI6eyIkaWQiOiIxMTMiLCJDb2xvciI6eyIkcmVmIjoiMjAifX0sIklzVmlzaWJsZSI6dHJ1ZSwiV2lkdGgiOjAuMCwiSGVpZ2h0IjowLjAsIkJvcmRlclN0eWxlIjpudWxsLCJQYXJlbnRTdHlsZSI6bnVsbH0sIkRhdGVTdHlsZSI6eyIkaWQiOiIxMTQiLCJGb250U2V0dGluZ3MiOnsiJGlkIjoiMTE1IiwiRm9udFNpemUiOjEwLCJGb250TmFtZSI6IkNhbGlicmkiLCJJc0JvbGQiOmZhbHNlLCJJc0l0YWxpYyI6ZmFsc2UsIklzVW5kZXJsaW5lZCI6ZmFsc2UsIlBhcmVudFN0eWxlIjpudWxsfSwiQXV0b1NpemUiOjAsIkZvcmVncm91bmQiOnsiJGlkIjoiMTE2IiwiQ29sb3IiOnsiJGlkIjoiMTE3IiwiQSI6MjU1LCJSIjo2OCwiRyI6ODQsIkIiOjEwNn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dHJ1ZX0sIlNjYWxlIjp7IiRpZCI6IjEyMiIsIlN0YXJ0RGF0ZSI6IjIwMTctMTEtMTZUMjM6NTk6NTkuOTk5WiIsIkVuZERhdGUiOiIyMDE5LTA3LTE0VDIzOjU5OjU5Ljk5OVoiLCJGb3JtYXQiOiJNTSIsIlR5cGUiOjMsIkF1dG9EYXRlUmFuZ2UiOnRydWUsIldvcmtpbmdEYXlzIjozMSwiVG9kYXlNYXJrZXJUZXh0IjoiVG9kYXkiLCJBdXRvU2NhbGVUeXBlIjpmYWxzZX0sIk1pbGVzdG9uZXMiOlt7IiRpZCI6IjEyMyIsIkRhdGUiOiIyMDE3LTExLTE2VDIzOjU5OjU5Ljk5OVoiLCJTdHlsZSI6eyIkaWQiOiIxMjQiLCJTaGFwZSI6NywiQ29ubmVjdG9yTWFyZ2luIjp7IiRyZWYiOiI1NCJ9LCJDb25uZWN0b3JTdHlsZSI6eyIkaWQiOiIxMjUiLCJMaW5lQ29sb3IiOnsiJGlkIjoiMTI2IiwiJHR5cGUiOiJOTFJFLkNvbW1vbi5Eb20uU29saWRDb2xvckJydXNoLCBOTFJFLkNvbW1vbiIsIkNvbG9yIjp7IiRpZCI6IjEyNyIsIkEiOjg5LCJSIjoyMzAsIkciOjcyLCJCIjozNX19LCJMaW5lV2VpZ2h0IjoxLjAsIkxpbmVUeXBlIjowLCJQYXJlbnRTdHlsZSI6eyIkcmVmIjoiNTUifX0sIklzQmVsb3dUaW1lYmFuZCI6ZmFsc2UsIkhpZGVEYXRlIjpmYWxzZSwiU2hhcGVTaXplIjowLCJTcGFjaW5nIjoyLjAsIlBhZGRpbmciOnsiJHJlZiI6IjU4In0sIlNoYXBlU3R5bGUiOnsiJGlkIjoiMTI4IiwiTWFyZ2luIjp7IiRyZWYiOiI2MCJ9LCJQYWRkaW5nIjp7IiRyZWYiOiI2MSJ9LCJCYWNrZ3JvdW5kIjp7IiRpZCI6IjEyOSIsIkNvbG9yIjp7IiRpZCI6IjEzMCIsIkEiOjI1NSwiUiI6MjMwLCJHIjo3MiwiQiI6MzV9fSwiSXNWaXNpYmxlIjp0cnVlLCJXaWR0aCI6MTIuMCwiSGVpZ2h0IjoxNC4wLCJCb3JkZXJTdHlsZSI6eyIkaWQiOiIxMzEiLCJMaW5lQ29sb3IiOnsiJHJlZiI6IjYzIn0sIkxpbmVXZWlnaHQiOjAuMCwiTGluZVR5cGUiOjAsIlBhcmVudFN0eWxlIjp7IiRyZWYiOiI2MiJ9fSwiUGFyZW50U3R5bGUiOnsiJHJlZiI6IjU5In19LCJUaXRsZVN0eWxlIjp7IiRpZCI6IjEzMiIsIkZvbnRTZXR0aW5ncyI6eyIkaWQiOiIxMzM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zNCIsIkxpbmVDb2xvciI6bnVsbCwiTGluZVdlaWdodCI6MC4wLCJMaW5lVHlwZSI6MCwiUGFyZW50U3R5bGUiOm51bGx9LCJQYXJlbnRTdHlsZSI6eyIkcmVmIjoiNjUifX0sIkRhdGVTdHlsZSI6eyIkaWQiOiIxMzUiLCJGb250U2V0dGluZ3MiOnsiJGlkIjoiMTM2IiwiRm9udFNpemUiOjEwLCJGb250TmFtZSI6IkNhbGlicmkiLCJJc0JvbGQiOmZhbHNlLCJJc0l0YWxpYyI6ZmFsc2UsIklzVW5kZXJsaW5lZCI6ZmFsc2UsIlBhcmVudFN0eWxlIjp7IiRyZWYiOiI3MyJ9fSwiQXV0b1NpemUiOjAsIkZvcmVncm91bmQiOnsiJGlkIjoiMTM3IiwiQ29sb3IiOnsiJGlkIjoiMTM4IiwiQSI6MjU1LCJSIjoyMzAsIkciOjcyLCJCIjozN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zOSIsIkxpbmVDb2xvciI6bnVsbCwiTGluZVdlaWdodCI6MC4wLCJMaW5lVHlwZSI6MCwiUGFyZW50U3R5bGUiOm51bGx9LCJQYXJlbnRTdHlsZSI6eyIkcmVmIjoiNzIifX0sIkRhdGVGb3JtYXQiOnsiJGlkIjoiMTQwIiwiRm9ybWF0U3RyaW5nIjoiTS1kLXl5eXkiLCJTZXBhcmF0b3IiOiItIiwiVXNlSW50ZXJuYXRpb25hbERhdGVGb3JtYXQiOmZhbHNlfSwiSXNWaXNpYmxlIjp0cnVlLCJQYXJlbnRTdHlsZSI6eyIkcmVmIjoiNTMifX0sIlBvc2l0aW9uIjp7IlJhdGlvIjowLjAsIklzQ3VzdG9tIjpmYWxzZX0sIklkIjoiNDc0ZDI5NzEtOThkNS00MjVjLTk0ODctZTlhYmRjNDAxZDhkIiwiSW1wb3J0SWQiOm51bGwsIlRpdGxlIjoiRW50ZXIgeW91ciBtaWxlc3RvbmUgaGVyZSIsIk5vdGUiOm51bGwsIkh5cGVybGluayI6bnVsbCwiSXNDaGFuZ2VkIjpmYWxzZSwiSXNOZXciOmZhbHNlfSx7IiRpZCI6IjE0MSIsIkRhdGUiOiIyMDE4LTAyLTAxVDIzOjU5OjU5Ljk5OVoiLCJTdHlsZSI6eyIkaWQiOiIxNDIiLCJTaGFwZSI6MywiQ29ubmVjdG9yTWFyZ2luIjp7IiRyZWYiOiI1NCJ9LCJDb25uZWN0b3JTdHlsZSI6eyIkaWQiOiIxNDMiLCJMaW5lQ29sb3IiOnsiJGlkIjoiMTQ0IiwiJHR5cGUiOiJOTFJFLkNvbW1vbi5Eb20uU29saWRDb2xvckJydXNoLCBOTFJFLkNvbW1vbiIsIkNvbG9yIjp7IiRpZCI6IjE0NSIsIkEiOjI1NSwiUiI6MjU1LCJHIjoyMDIsIkIiOjh9fSwiTGluZVdlaWdodCI6MS4wLCJMaW5lVHlwZSI6MCwiUGFyZW50U3R5bGUiOnsiJHJlZiI6IjU1In19LCJJc0JlbG93VGltZWJhbmQiOmZhbHNlLCJIaWRlRGF0ZSI6ZmFsc2UsIlNoYXBlU2l6ZSI6MCwiU3BhY2luZyI6Mi4wLCJQYWRkaW5nIjp7IiRyZWYiOiI1OCJ9LCJTaGFwZVN0eWxlIjp7IiRpZCI6IjE0NiIsIk1hcmdpbiI6eyIkcmVmIjoiNjAifSwiUGFkZGluZyI6eyIkcmVmIjoiNjEifSwiQmFja2dyb3VuZCI6eyIkaWQiOiIxNDciLCJDb2xvciI6eyIkaWQiOiIxNDgiLCJBIjoyNTUsIlIiOjIzMCwiRyI6NzIsIkIiOjM1fX0sIklzVmlzaWJsZSI6dHJ1ZSwiV2lkdGgiOjEyLjAsIkhlaWdodCI6MTQuMCwiQm9yZGVyU3R5bGUiOnsiJGlkIjoiMTQ5IiwiTGluZUNvbG9yIjp7IiRyZWYiOiI2MyJ9LCJMaW5lV2VpZ2h0IjowLjAsIkxpbmVUeXBlIjowLCJQYXJlbnRTdHlsZSI6eyIkcmVmIjoiNjIifX0sIlBhcmVudFN0eWxlIjp7IiRyZWYiOiI1OSJ9fSwiVGl0bGVTdHlsZSI6eyIkaWQiOiIxNTAiLCJGb250U2V0dGluZ3MiOnsiJGlkIjoiMTU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TIiLCJMaW5lQ29sb3IiOm51bGwsIkxpbmVXZWlnaHQiOjAuMCwiTGluZVR5cGUiOjAsIlBhcmVudFN0eWxlIjpudWxsfSwiUGFyZW50U3R5bGUiOnsiJHJlZiI6IjY1In19LCJEYXRlU3R5bGUiOnsiJGlkIjoiMTUzIiwiRm9udFNldHRpbmdzIjp7IiRpZCI6IjE1NCIsIkZvbnRTaXplIjoxMCwiRm9udE5hbWUiOiJDYWxpYnJpIiwiSXNCb2xkIjpmYWxzZSwiSXNJdGFsaWMiOmZhbHNlLCJJc1VuZGVybGluZWQiOmZhbHNlLCJQYXJlbnRTdHlsZSI6eyIkcmVmIjoiNzMifX0sIkF1dG9TaXplIjowLCJGb3JlZ3JvdW5kIjp7IiRpZCI6IjE1NSIsIkNvbG9yIjp7IiRpZCI6IjE1Ni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TciLCJMaW5lQ29sb3IiOm51bGwsIkxpbmVXZWlnaHQiOjAuMCwiTGluZVR5cGUiOjAsIlBhcmVudFN0eWxlIjpudWxsfSwiUGFyZW50U3R5bGUiOnsiJHJlZiI6IjcyIn19LCJEYXRlRm9ybWF0Ijp7IiRpZCI6IjE1OCIsIkZvcm1hdFN0cmluZyI6Ik0tZC15eXl5IiwiU2VwYXJhdG9yIjoiLSIsIlVzZUludGVybmF0aW9uYWxEYXRlRm9ybWF0IjpmYWxzZX0sIklzVmlzaWJsZSI6dHJ1ZSwiUGFyZW50U3R5bGUiOnsiJHJlZiI6IjUzIn19LCJQb3NpdGlvbiI6eyJSYXRpbyI6MC4wLCJJc0N1c3RvbSI6ZmFsc2V9LCJJZCI6IjA1N2QzMzM5LWM4NzktNDQ0ZS05NzI0LWM5YmJiNjZkNWZhMiIsIkltcG9ydElkIjpudWxsLCJUaXRsZSI6IkVudGVyIHlvdXIgbWlsZXN0b25lIGhlcmUiLCJOb3RlIjpudWxsLCJIeXBlcmxpbmsiOm51bGwsIklzQ2hhbmdlZCI6ZmFsc2UsIklzTmV3IjpmYWxzZX0seyIkaWQiOiIxNTkiLCJEYXRlIjoiMjAxOC0wNC0yOVQyMzo1OTo1OS45OTlaIiwiU3R5bGUiOnsiJGlkIjoiMTYwIiwiU2hhcGUiOjcsIkNvbm5lY3Rvck1hcmdpbiI6eyIkcmVmIjoiNTQifSwiQ29ubmVjdG9yU3R5bGUiOnsiJGlkIjoiMTYxIiwiTGluZUNvbG9yIjp7IiRpZCI6IjE2MiIsIiR0eXBlIjoiTkxSRS5Db21tb24uRG9tLlNvbGlkQ29sb3JCcnVzaCwgTkxSRS5Db21tb24iLCJDb2xvciI6eyIkaWQiOiIxNjMiLCJBIjoyNTUsIlIiOjI0OCwiRyI6MTQ3LCJCIjoyOX19LCJMaW5lV2VpZ2h0IjoxLjAsIkxpbmVUeXBlIjowLCJQYXJlbnRTdHlsZSI6eyIkcmVmIjoiNTUifX0sIklzQmVsb3dUaW1lYmFuZCI6ZmFsc2UsIkhpZGVEYXRlIjpmYWxzZSwiU2hhcGVTaXplIjowLCJTcGFjaW5nIjoyLjAsIlBhZGRpbmciOnsiJHJlZiI6IjU4In0sIlNoYXBlU3R5bGUiOnsiJGlkIjoiMTY0IiwiTWFyZ2luIjp7IiRyZWYiOiI2MCJ9LCJQYWRkaW5nIjp7IiRyZWYiOiI2MSJ9LCJCYWNrZ3JvdW5kIjp7IiRyZWYiOiIxNjIifSwiSXNWaXNpYmxlIjp0cnVlLCJXaWR0aCI6MTIuMCwiSGVpZ2h0IjoxNC4wLCJCb3JkZXJTdHlsZSI6eyIkaWQiOiIxNjUiLCJMaW5lQ29sb3IiOnsiJHJlZiI6IjYzIn0sIkxpbmVXZWlnaHQiOjAuMCwiTGluZVR5cGUiOjAsIlBhcmVudFN0eWxlIjp7IiRyZWYiOiI2MiJ9fSwiUGFyZW50U3R5bGUiOnsiJHJlZiI6IjU5In19LCJUaXRsZVN0eWxlIjp7IiRpZCI6IjE2NiIsIkZvbnRTZXR0aW5ncyI6eyIkaWQiOiIxNj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E2OCIsIkxpbmVDb2xvciI6bnVsbCwiTGluZVdlaWdodCI6MC4wLCJMaW5lVHlwZSI6MCwiUGFyZW50U3R5bGUiOm51bGx9LCJQYXJlbnRTdHlsZSI6eyIkcmVmIjoiNjUifX0sIkRhdGVTdHlsZSI6eyIkaWQiOiIxNjkiLCJGb250U2V0dGluZ3MiOnsiJGlkIjoiMTcwIiwiRm9udFNpemUiOjEwLCJGb250TmFtZSI6IkNhbGlicmkiLCJJc0JvbGQiOmZhbHNlLCJJc0l0YWxpYyI6ZmFsc2UsIklzVW5kZXJsaW5lZCI6ZmFsc2UsIlBhcmVudFN0eWxlIjp7IiRyZWYiOiI3MyJ9fSwiQXV0b1NpemUiOjAsIkZvcmVncm91bmQiOnsiJGlkIjoiMTcxIiwiQ29sb3IiOnsiJGlkIjoiMTcyIiwiQSI6MjU1LCJSIjoyNDgsIkciOjE0NywiQiI6Mjl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zMiLCJMaW5lQ29sb3IiOm51bGwsIkxpbmVXZWlnaHQiOjAuMCwiTGluZVR5cGUiOjAsIlBhcmVudFN0eWxlIjpudWxsfSwiUGFyZW50U3R5bGUiOnsiJHJlZiI6IjcyIn19LCJEYXRlRm9ybWF0Ijp7IiRpZCI6IjE3NCIsIkZvcm1hdFN0cmluZyI6Ik0tZC15eXl5IiwiU2VwYXJhdG9yIjoiLSIsIlVzZUludGVybmF0aW9uYWxEYXRlRm9ybWF0IjpmYWxzZX0sIklzVmlzaWJsZSI6dHJ1ZSwiUGFyZW50U3R5bGUiOnsiJHJlZiI6IjUzIn19LCJQb3NpdGlvbiI6eyJSYXRpbyI6MC4wLCJJc0N1c3RvbSI6ZmFsc2V9LCJJZCI6IjIzYWJlNjQzLWQ3NjYtNGMxNi1hODdkLTA5OTM4NzZjYjMwYSIsIkltcG9ydElkIjpudWxsLCJUaXRsZSI6IkVudGVyIHlvdXIgbWlsZXN0b25lIGhlcmUiLCJOb3RlIjpudWxsLCJIeXBlcmxpbmsiOm51bGwsIklzQ2hhbmdlZCI6ZmFsc2UsIklzTmV3IjpmYWxzZX0seyIkaWQiOiIxNzUiLCJEYXRlIjoiMjAxOC0wNi0xN1QyMzo1OTo1OS45OTlaIiwiU3R5bGUiOnsiJGlkIjoiMTc2IiwiU2hhcGUiOjcsIkNvbm5lY3Rvck1hcmdpbiI6eyIkcmVmIjoiNTQifSwiQ29ubmVjdG9yU3R5bGUiOnsiJGlkIjoiMTc3IiwiTGluZUNvbG9yIjp7IiRpZCI6IjE3OCIsIiR0eXBlIjoiTkxSRS5Db21tb24uRG9tLlNvbGlkQ29sb3JCcnVzaCwgTkxSRS5Db21tb24iLCJDb2xvciI6eyIkaWQiOiIxNzkiLCJBIjoyNTUsIlIiOjIwNiwiRyI6MTQxLCJCIjo2Mn19LCJMaW5lV2VpZ2h0IjoxLjAsIkxpbmVUeXBlIjowLCJQYXJlbnRTdHlsZSI6eyIkcmVmIjoiNTUifX0sIklzQmVsb3dUaW1lYmFuZCI6ZmFsc2UsIkhpZGVEYXRlIjpmYWxzZSwiU2hhcGVTaXplIjowLCJTcGFjaW5nIjoyLjAsIlBhZGRpbmciOnsiJHJlZiI6IjU4In0sIlNoYXBlU3R5bGUiOnsiJGlkIjoiMTgwIiwiTWFyZ2luIjp7IiRyZWYiOiI2MCJ9LCJQYWRkaW5nIjp7IiRyZWYiOiI2MSJ9LCJCYWNrZ3JvdW5kIjp7IiRpZCI6IjE4MSIsIkNvbG9yIjp7IiRpZCI6IjE4MiIsIkEiOjI1NSwiUiI6MTU2LCJHIjoxMDYsIkIiOjEwNn19LCJJc1Zpc2libGUiOnRydWUsIldpZHRoIjoxMi4wLCJIZWlnaHQiOjE0LjAsIkJvcmRlclN0eWxlIjp7IiRpZCI6IjE4MyIsIkxpbmVDb2xvciI6eyIkcmVmIjoiNjMifSwiTGluZVdlaWdodCI6MC4wLCJMaW5lVHlwZSI6MCwiUGFyZW50U3R5bGUiOnsiJHJlZiI6IjYyIn19LCJQYXJlbnRTdHlsZSI6eyIkcmVmIjoiNTkifX0sIlRpdGxlU3R5bGUiOnsiJGlkIjoiMTg0IiwiRm9udFNldHRpbmdzIjp7IiRpZCI6IjE4NS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Tg2IiwiTGluZUNvbG9yIjpudWxsLCJMaW5lV2VpZ2h0IjowLjAsIkxpbmVUeXBlIjowLCJQYXJlbnRTdHlsZSI6bnVsbH0sIlBhcmVudFN0eWxlIjp7IiRyZWYiOiI2NSJ9fSwiRGF0ZVN0eWxlIjp7IiRpZCI6IjE4NyIsIkZvbnRTZXR0aW5ncyI6eyIkaWQiOiIxODgiLCJGb250U2l6ZSI6MTAsIkZvbnROYW1lIjoiQ2FsaWJyaSIsIklzQm9sZCI6ZmFsc2UsIklzSXRhbGljIjpmYWxzZSwiSXNVbmRlcmxpbmVkIjpmYWxzZSwiUGFyZW50U3R5bGUiOnsiJHJlZiI6IjczIn19LCJBdXRvU2l6ZSI6MCwiRm9yZWdyb3VuZCI6eyIkaWQiOiIxODkiLCJDb2xvciI6eyIkaWQiOiIxOTAiLCJBIjoyNTUsIlIiOjE1NiwiRyI6MTA2LCJCIjoxMDZ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OTEiLCJMaW5lQ29sb3IiOm51bGwsIkxpbmVXZWlnaHQiOjAuMCwiTGluZVR5cGUiOjAsIlBhcmVudFN0eWxlIjpudWxsfSwiUGFyZW50U3R5bGUiOnsiJHJlZiI6IjcyIn19LCJEYXRlRm9ybWF0Ijp7IiRpZCI6IjE5MiIsIkZvcm1hdFN0cmluZyI6Ik0tZC15eXl5IiwiU2VwYXJhdG9yIjoiLSIsIlVzZUludGVybmF0aW9uYWxEYXRlRm9ybWF0IjpmYWxzZX0sIklzVmlzaWJsZSI6dHJ1ZSwiUGFyZW50U3R5bGUiOnsiJHJlZiI6IjUzIn19LCJQb3NpdGlvbiI6eyJSYXRpbyI6MC4wLCJJc0N1c3RvbSI6ZmFsc2V9LCJJZCI6ImUxYzdjZjg0LWM1ODktNDdlMi05ZDM5LWI4YWU2MGY0NTQ5OCIsIkltcG9ydElkIjpudWxsLCJUaXRsZSI6IkVudGVyIHlvdXIgbWlsZXN0b25lIGhlcmUiLCJOb3RlIjpudWxsLCJIeXBlcmxpbmsiOm51bGwsIklzQ2hhbmdlZCI6ZmFsc2UsIklzTmV3IjpmYWxzZX0seyIkaWQiOiIxOTMiLCJEYXRlIjoiMjAxOC0wOC0wNVQyMzo1OTo1OS45OTlaIiwiU3R5bGUiOnsiJGlkIjoiMTk0IiwiU2hhcGUiOjEyLCJDb25uZWN0b3JNYXJnaW4iOnsiJHJlZiI6IjU0In0sIkNvbm5lY3RvclN0eWxlIjp7IiRpZCI6IjE5NSIsIkxpbmVDb2xvciI6eyIkaWQiOiIxOTYiLCIkdHlwZSI6Ik5MUkUuQ29tbW9uLkRvbS5Tb2xpZENvbG9yQnJ1c2gsIE5MUkUuQ29tbW9uIiwiQ29sb3IiOnsiJGlkIjoiMTk3IiwiQSI6MjU1LCJSIjoyMzYsIkciOjExMiwiQiI6MjJ9fSwiTGluZVdlaWdodCI6MS4wLCJMaW5lVHlwZSI6MCwiUGFyZW50U3R5bGUiOnsiJHJlZiI6IjU1In19LCJJc0JlbG93VGltZWJhbmQiOmZhbHNlLCJIaWRlRGF0ZSI6ZmFsc2UsIlNoYXBlU2l6ZSI6MCwiU3BhY2luZyI6Mi4wLCJQYWRkaW5nIjp7IiRyZWYiOiI1OCJ9LCJTaGFwZVN0eWxlIjp7IiRpZCI6IjE5OCIsIk1hcmdpbiI6eyIkcmVmIjoiNjAifSwiUGFkZGluZyI6eyIkcmVmIjoiNjEifSwiQmFja2dyb3VuZCI6eyIkaWQiOiIxOTkiLCJDb2xvciI6eyIkaWQiOiIyMDAiLCJBIjoyNTUsIlIiOjIzNiwiRyI6MTEyLCJCIjoyMn19LCJJc1Zpc2libGUiOnRydWUsIldpZHRoIjoxMi4wLCJIZWlnaHQiOjE0LjAsIkJvcmRlclN0eWxlIjp7IiRpZCI6IjIwMSIsIkxpbmVDb2xvciI6eyIkcmVmIjoiNjMifSwiTGluZVdlaWdodCI6MC4wLCJMaW5lVHlwZSI6MCwiUGFyZW50U3R5bGUiOnsiJHJlZiI6IjYyIn19LCJQYXJlbnRTdHlsZSI6eyIkcmVmIjoiNTkifX0sIlRpdGxlU3R5bGUiOnsiJGlkIjoiMjAyIiwiRm9udFNldHRpbmdzIjp7IiRpZCI6IjIwMyIsIkZvbnRTaXplIjoxMSwiRm9udE5hbWUiOiJDYWxpYnJpIiwiSXNCb2xkIjp0cnVlLCJJc0l0YWxpYyI6ZmFsc2UsIklzVW5kZXJsaW5lZCI6ZmFsc2UsIlBhcmVudFN0eWxlIjp7IiRyZWYiOiI2NiJ9fSwiQXV0b1NpemUiOjAsIkZvcmVncm91bmQiOnsiJHJlZiI6IjY3In0sIk1heFdpZHRoIjoyMDAuMC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A0IiwiTGluZUNvbG9yIjpudWxsLCJMaW5lV2VpZ2h0IjowLjAsIkxpbmVUeXBlIjowLCJQYXJlbnRTdHlsZSI6bnVsbH0sIlBhcmVudFN0eWxlIjp7IiRyZWYiOiI2NSJ9fSwiRGF0ZVN0eWxlIjp7IiRpZCI6IjIwNSIsIkZvbnRTZXR0aW5ncyI6eyIkaWQiOiIyMDYiLCJGb250U2l6ZSI6MTAsIkZvbnROYW1lIjoiQ2FsaWJyaSIsIklzQm9sZCI6ZmFsc2UsIklzSXRhbGljIjpmYWxzZSwiSXNVbmRlcmxpbmVkIjpmYWxzZSwiUGFyZW50U3R5bGUiOnsiJHJlZiI6IjczIn19LCJBdXRvU2l6ZSI6MCwiRm9yZWdyb3VuZCI6eyIkaWQiOiIyMDciLCJDb2xvciI6eyIkaWQiOiIyMDgiLCJBIjoyNTUsIlIiOjI0OCwiRyI6MTQ3LCJCIjoyOX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OSIsIkxpbmVDb2xvciI6bnVsbCwiTGluZVdlaWdodCI6MC4wLCJMaW5lVHlwZSI6MCwiUGFyZW50U3R5bGUiOm51bGx9LCJQYXJlbnRTdHlsZSI6eyIkcmVmIjoiNzIifX0sIkRhdGVGb3JtYXQiOnsiJGlkIjoiMjEwIiwiRm9ybWF0U3RyaW5nIjoiTS1kLXl5eXkiLCJTZXBhcmF0b3IiOiItIiwiVXNlSW50ZXJuYXRpb25hbERhdGVGb3JtYXQiOmZhbHNlfSwiSXNWaXNpYmxlIjp0cnVlLCJQYXJlbnRTdHlsZSI6eyIkcmVmIjoiNTMifX0sIlBvc2l0aW9uIjp7IlJhdGlvIjowLjAsIklzQ3VzdG9tIjpmYWxzZX0sIklkIjoiY2NlYmE4MWUtMDI2Ni00NWFlLTlkZTUtYzYzYWU0YWQ0Nzc4IiwiSW1wb3J0SWQiOm51bGwsIlRpdGxlIjoiRW50ZXIgeW91ciBtaWxlc3RvbmUgaGVyZSIsIk5vdGUiOm51bGwsIkh5cGVybGluayI6bnVsbCwiSXNDaGFuZ2VkIjpmYWxzZSwiSXNOZXciOmZhbHNlfSx7IiRpZCI6IjIxMSIsIkRhdGUiOiIyMDE4LTEwLTIzVDIzOjU5OjU5Ljk5OVoiLCJTdHlsZSI6eyIkaWQiOiIyMTIiLCJTaGFwZSI6NiwiQ29ubmVjdG9yTWFyZ2luIjp7IiRyZWYiOiI1NCJ9LCJDb25uZWN0b3JTdHlsZSI6eyIkaWQiOiIyMTMiLCJMaW5lQ29sb3IiOnsiJGlkIjoiMjE0IiwiJHR5cGUiOiJOTFJFLkNvbW1vbi5Eb20uU29saWRDb2xvckJydXNoLCBOTFJFLkNvbW1vbiIsIkNvbG9yIjp7IiRpZCI6IjIxNSIsIkEiOjI1NSwiUiI6MjMwLCJHIjo3MiwiQiI6MzV9fSwiTGluZVdlaWdodCI6MS4wLCJMaW5lVHlwZSI6MCwiUGFyZW50U3R5bGUiOnsiJHJlZiI6IjU1In19LCJJc0JlbG93VGltZWJhbmQiOmZhbHNlLCJIaWRlRGF0ZSI6ZmFsc2UsIlNoYXBlU2l6ZSI6MCwiU3BhY2luZyI6Mi4wLCJQYWRkaW5nIjp7IiRyZWYiOiI1OCJ9LCJTaGFwZVN0eWxlIjp7IiRpZCI6IjIxNiIsIk1hcmdpbiI6eyIkcmVmIjoiNjAifSwiUGFkZGluZyI6eyIkcmVmIjoiNjEifSwiQmFja2dyb3VuZCI6eyIkaWQiOiIyMTciLCJDb2xvciI6eyIkaWQiOiIyMTgiLCJBIjoyNTUsIlIiOjIzMCwiRyI6NzIsIkIiOjM1fX0sIklzVmlzaWJsZSI6dHJ1ZSwiV2lkdGgiOjEyLjAsIkhlaWdodCI6MTQuMCwiQm9yZGVyU3R5bGUiOnsiJGlkIjoiMjE5IiwiTGluZUNvbG9yIjp7IiRyZWYiOiI2MyJ9LCJMaW5lV2VpZ2h0IjowLjAsIkxpbmVUeXBlIjowLCJQYXJlbnRTdHlsZSI6eyIkcmVmIjoiNjIifX0sIlBhcmVudFN0eWxlIjp7IiRyZWYiOiI1OSJ9fSwiVGl0bGVTdHlsZSI6eyIkaWQiOiIyMjAiLCJGb250U2V0dGluZ3MiOnsiJGlkIjoiMjIx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jIiLCJMaW5lQ29sb3IiOm51bGwsIkxpbmVXZWlnaHQiOjAuMCwiTGluZVR5cGUiOjAsIlBhcmVudFN0eWxlIjpudWxsfSwiUGFyZW50U3R5bGUiOnsiJHJlZiI6IjY1In19LCJEYXRlU3R5bGUiOnsiJGlkIjoiMjIzIiwiRm9udFNldHRpbmdzIjp7IiRpZCI6IjIyNCIsIkZvbnRTaXplIjoxMCwiRm9udE5hbWUiOiJDYWxpYnJpIiwiSXNCb2xkIjpmYWxzZSwiSXNJdGFsaWMiOmZhbHNlLCJJc1VuZGVybGluZWQiOmZhbHNlLCJQYXJlbnRTdHlsZSI6eyIkcmVmIjoiNzMifX0sIkF1dG9TaXplIjowLCJGb3JlZ3JvdW5kIjp7IiRpZCI6IjIyNSIsIkNvbG9yIjp7IiRpZCI6IjIyNiIsIkEiOjI1NSwiUiI6MjMwLCJHIjo3MiwiQiI6MzV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MjciLCJMaW5lQ29sb3IiOm51bGwsIkxpbmVXZWlnaHQiOjAuMCwiTGluZVR5cGUiOjAsIlBhcmVudFN0eWxlIjpudWxsfSwiUGFyZW50U3R5bGUiOnsiJHJlZiI6IjcyIn19LCJEYXRlRm9ybWF0Ijp7IiRpZCI6IjIyOCIsIkZvcm1hdFN0cmluZyI6Ik0tZC15eXl5IiwiU2VwYXJhdG9yIjoiLSIsIlVzZUludGVybmF0aW9uYWxEYXRlRm9ybWF0IjpmYWxzZX0sIklzVmlzaWJsZSI6dHJ1ZSwiUGFyZW50U3R5bGUiOnsiJHJlZiI6IjUzIn19LCJQb3NpdGlvbiI6eyJSYXRpbyI6MC4wLCJJc0N1c3RvbSI6ZmFsc2V9LCJJZCI6ImVjNWU2OGQyLTQ2MWUtNDRiMS1hNjdhLTJmYWU1ZGNiYWEwZiIsIkltcG9ydElkIjpudWxsLCJUaXRsZSI6IkVudGVyIHlvdXIgbWlsZXN0b25lIGhlcmUiLCJOb3RlIjpudWxsLCJIeXBlcmxpbmsiOm51bGwsIklzQ2hhbmdlZCI6ZmFsc2UsIklzTmV3IjpmYWxzZX0seyIkaWQiOiIyMjkiLCJEYXRlIjoiMjAxOC0xMS0xMVQyMzo1OTo1OS45OTlaIiwiU3R5bGUiOnsiJGlkIjoiMjMwIiwiU2hhcGUiOjYsIkNvbm5lY3Rvck1hcmdpbiI6eyIkcmVmIjoiNTQifSwiQ29ubmVjdG9yU3R5bGUiOnsiJGlkIjoiMjMxIiwiTGluZUNvbG9yIjp7IiRpZCI6IjIzMiIsIiR0eXBlIjoiTkxSRS5Db21tb24uRG9tLlNvbGlkQ29sb3JCcnVzaCwgTkxSRS5Db21tb24iLCJDb2xvciI6eyIkaWQiOiIyMzMiLCJBIjoyNTUsIlIiOjE1NiwiRyI6MTA2LCJCIjoxMDZ9fSwiTGluZVdlaWdodCI6MS4wLCJMaW5lVHlwZSI6MCwiUGFyZW50U3R5bGUiOnsiJHJlZiI6IjU1In19LCJJc0JlbG93VGltZWJhbmQiOmZhbHNlLCJIaWRlRGF0ZSI6ZmFsc2UsIlNoYXBlU2l6ZSI6MCwiU3BhY2luZyI6Mi4wLCJQYWRkaW5nIjp7IiRyZWYiOiI1OCJ9LCJTaGFwZVN0eWxlIjp7IiRpZCI6IjIzNCIsIk1hcmdpbiI6eyIkcmVmIjoiNjAifSwiUGFkZGluZyI6eyIkcmVmIjoiNjEifSwiQmFja2dyb3VuZCI6eyIkaWQiOiIyMzUiLCJDb2xvciI6eyIkaWQiOiIyMzYiLCJBIjoyNTUsIlIiOjE1NiwiRyI6MTA2LCJCIjoxMDZ9fSwiSXNWaXNpYmxlIjp0cnVlLCJXaWR0aCI6MTIuMCwiSGVpZ2h0IjoxNC4wLCJCb3JkZXJTdHlsZSI6eyIkaWQiOiIyMzciLCJMaW5lQ29sb3IiOnsiJHJlZiI6IjYzIn0sIkxpbmVXZWlnaHQiOjAuMCwiTGluZVR5cGUiOjAsIlBhcmVudFN0eWxlIjp7IiRyZWYiOiI2MiJ9fSwiUGFyZW50U3R5bGUiOnsiJHJlZiI6IjU5In19LCJUaXRsZVN0eWxlIjp7IiRpZCI6IjIzOCIsIkZvbnRTZXR0aW5ncyI6eyIkaWQiOiIyMzk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I0MCIsIkxpbmVDb2xvciI6bnVsbCwiTGluZVdlaWdodCI6MC4wLCJMaW5lVHlwZSI6MCwiUGFyZW50U3R5bGUiOm51bGx9LCJQYXJlbnRTdHlsZSI6eyIkcmVmIjoiNjUifX0sIkRhdGVTdHlsZSI6eyIkaWQiOiIyNDEiLCJGb250U2V0dGluZ3MiOnsiJGlkIjoiMjQyIiwiRm9udFNpemUiOjEwLCJGb250TmFtZSI6IkNhbGlicmkiLCJJc0JvbGQiOmZhbHNlLCJJc0l0YWxpYyI6ZmFsc2UsIklzVW5kZXJsaW5lZCI6ZmFsc2UsIlBhcmVudFN0eWxlIjp7IiRyZWYiOiI3MyJ9fSwiQXV0b1NpemUiOjAsIkZvcmVncm91bmQiOnsiJGlkIjoiMjQzIiwiQ29sb3IiOnsiJGlkIjoiMjQ0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Q1IiwiTGluZUNvbG9yIjpudWxsLCJMaW5lV2VpZ2h0IjowLjAsIkxpbmVUeXBlIjowLCJQYXJlbnRTdHlsZSI6bnVsbH0sIlBhcmVudFN0eWxlIjp7IiRyZWYiOiI3MiJ9fSwiRGF0ZUZvcm1hdCI6eyIkaWQiOiIyNDYiLCJGb3JtYXRTdHJpbmciOiJNLWQteXl5eSIsIlNlcGFyYXRvciI6Ii0iLCJVc2VJbnRlcm5hdGlvbmFsRGF0ZUZvcm1hdCI6ZmFsc2V9LCJJc1Zpc2libGUiOnRydWUsIlBhcmVudFN0eWxlIjp7IiRyZWYiOiI1MyJ9fSwiUG9zaXRpb24iOnsiUmF0aW8iOjAuMCwiSXNDdXN0b20iOmZhbHNlfSwiSWQiOiJhNmVjNGY0Ny03Yzc2LTRlZTQtYThjMC01MWMwNzc1YTg2YjAiLCJJbXBvcnRJZCI6bnVsbCwiVGl0bGUiOiJFbnRlciB5b3VyIG1pbGVzdG9uZSBoZXJlIiwiTm90ZSI6bnVsbCwiSHlwZXJsaW5rIjpudWxsLCJJc0NoYW5nZWQiOmZhbHNlLCJJc05ldyI6ZmFsc2V9LHsiJGlkIjoiMjQ3IiwiRGF0ZSI6IjIwMTgtMTItMDFUMjM6NTk6NTkuOTk5WiIsIlN0eWxlIjp7IiRpZCI6IjI0OCIsIlNoYXBlIjo2LCJDb25uZWN0b3JNYXJnaW4iOnsiJHJlZiI6IjU0In0sIkNvbm5lY3RvclN0eWxlIjp7IiRpZCI6IjI0OSIsIkxpbmVDb2xvciI6eyIkaWQiOiIyNTAiLCIkdHlwZSI6Ik5MUkUuQ29tbW9uLkRvbS5Tb2xpZENvbG9yQnJ1c2gsIE5MUkUuQ29tbW9uIiwiQ29sb3IiOnsiJGlkIjoiMjUxIiwiQSI6MjU1LCJSIjo1NywiRyI6NDgsIkIiOjQyfX0sIkxpbmVXZWlnaHQiOjEuMCwiTGluZVR5cGUiOjAsIlBhcmVudFN0eWxlIjp7IiRyZWYiOiI1NSJ9fSwiSXNCZWxvd1RpbWViYW5kIjpmYWxzZSwiSGlkZURhdGUiOmZhbHNlLCJTaGFwZVNpemUiOjAsIlNwYWNpbmciOjIuMCwiUGFkZGluZyI6eyIkcmVmIjoiNTgifSwiU2hhcGVTdHlsZSI6eyIkaWQiOiIyNTIiLCJNYXJnaW4iOnsiJHJlZiI6IjYwIn0sIlBhZGRpbmciOnsiJHJlZiI6IjYxIn0sIkJhY2tncm91bmQiOnsiJGlkIjoiMjUzIiwiQ29sb3IiOnsiJGlkIjoiMjU0IiwiQSI6MjU1LCJSIjo1NywiRyI6NDgsIkIiOjQyfX0sIklzVmlzaWJsZSI6dHJ1ZSwiV2lkdGgiOjEyLjAsIkhlaWdodCI6MTQuMCwiQm9yZGVyU3R5bGUiOnsiJGlkIjoiMjU1IiwiTGluZUNvbG9yIjp7IiRyZWYiOiI2MyJ9LCJMaW5lV2VpZ2h0IjowLjAsIkxpbmVUeXBlIjowLCJQYXJlbnRTdHlsZSI6eyIkcmVmIjoiNjIifX0sIlBhcmVudFN0eWxlIjp7IiRyZWYiOiI1OSJ9fSwiVGl0bGVTdHlsZSI6eyIkaWQiOiIyNTYiLCJGb250U2V0dGluZ3MiOnsiJGlkIjoiMjU3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TgiLCJMaW5lQ29sb3IiOm51bGwsIkxpbmVXZWlnaHQiOjAuMCwiTGluZVR5cGUiOjAsIlBhcmVudFN0eWxlIjpudWxsfSwiUGFyZW50U3R5bGUiOnsiJHJlZiI6IjY1In19LCJEYXRlU3R5bGUiOnsiJGlkIjoiMjU5IiwiRm9udFNldHRpbmdzIjp7IiRpZCI6IjI2MCIsIkZvbnRTaXplIjoxMCwiRm9udE5hbWUiOiJDYWxpYnJpIiwiSXNCb2xkIjpmYWxzZSwiSXNJdGFsaWMiOmZhbHNlLCJJc1VuZGVybGluZWQiOmZhbHNlLCJQYXJlbnRTdHlsZSI6eyIkcmVmIjoiNzMifX0sIkF1dG9TaXplIjowLCJGb3JlZ3JvdW5kIjp7IiRpZCI6IjI2MSIsIkNvbG9yIjp7IiRpZCI6IjI2MiIsIkEiOjI1NSwiUiI6NTcsIkciOjQ4LCJCIjo0Mn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2MyIsIkxpbmVDb2xvciI6bnVsbCwiTGluZVdlaWdodCI6MC4wLCJMaW5lVHlwZSI6MCwiUGFyZW50U3R5bGUiOm51bGx9LCJQYXJlbnRTdHlsZSI6eyIkcmVmIjoiNzIifX0sIkRhdGVGb3JtYXQiOnsiJGlkIjoiMjY0IiwiRm9ybWF0U3RyaW5nIjoiTS1kLXl5eXkiLCJTZXBhcmF0b3IiOiItIiwiVXNlSW50ZXJuYXRpb25hbERhdGVGb3JtYXQiOmZhbHNlfSwiSXNWaXNpYmxlIjp0cnVlLCJQYXJlbnRTdHlsZSI6eyIkcmVmIjoiNTMifX0sIlBvc2l0aW9uIjp7IlJhdGlvIjowLjAsIklzQ3VzdG9tIjpmYWxzZX0sIklkIjoiZmMzMmRlMjgtNTVkYy00MjdkLWE3ZjAtZTI5OGY5ZjA0MjlhIiwiSW1wb3J0SWQiOm51bGwsIlRpdGxlIjoiRW50ZXIgeW91ciBtaWxlc3RvbmUgaGVyZSIsIk5vdGUiOm51bGwsIkh5cGVybGluayI6bnVsbCwiSXNDaGFuZ2VkIjpmYWxzZSwiSXNOZXciOmZhbHNlfSx7IiRpZCI6IjI2NSIsIkRhdGUiOiIyMDE5LTAyLTE3VDIzOjU5OjU5Ljk5OVoiLCJTdHlsZSI6eyIkaWQiOiIyNjYiLCJTaGFwZSI6NywiQ29ubmVjdG9yTWFyZ2luIjp7IiRyZWYiOiI1NCJ9LCJDb25uZWN0b3JTdHlsZSI6eyIkaWQiOiIyNjciLCJMaW5lQ29sb3IiOnsiJGlkIjoiMjY4IiwiJHR5cGUiOiJOTFJFLkNvbW1vbi5Eb20uU29saWRDb2xvckJydXNoLCBOTFJFLkNvbW1vbiIsIkNvbG9yIjp7IiRpZCI6IjI2OSIsIkEiOjI1NSwiUiI6MjU1LCJHIjoyMDIsIkIiOjh9fSwiTGluZVdlaWdodCI6MS4wLCJMaW5lVHlwZSI6MCwiUGFyZW50U3R5bGUiOnsiJHJlZiI6IjU1In19LCJJc0JlbG93VGltZWJhbmQiOmZhbHNlLCJIaWRlRGF0ZSI6ZmFsc2UsIlNoYXBlU2l6ZSI6MCwiU3BhY2luZyI6Mi4wLCJQYWRkaW5nIjp7IiRyZWYiOiI1OCJ9LCJTaGFwZVN0eWxlIjp7IiRpZCI6IjI3MCIsIk1hcmdpbiI6eyIkcmVmIjoiNjAifSwiUGFkZGluZyI6eyIkcmVmIjoiNjEifSwiQmFja2dyb3VuZCI6eyIkcmVmIjoiMjY4In0sIklzVmlzaWJsZSI6dHJ1ZSwiV2lkdGgiOjEyLjAsIkhlaWdodCI6MTQuMCwiQm9yZGVyU3R5bGUiOnsiJGlkIjoiMjcxIiwiTGluZUNvbG9yIjp7IiRyZWYiOiI2MyJ9LCJMaW5lV2VpZ2h0IjowLjAsIkxpbmVUeXBlIjowLCJQYXJlbnRTdHlsZSI6eyIkcmVmIjoiNjIifX0sIlBhcmVudFN0eWxlIjp7IiRyZWYiOiI1OSJ9fSwiVGl0bGVTdHlsZSI6eyIkaWQiOiIyNzIiLCJGb250U2V0dGluZ3MiOnsiJGlkIjoiMjczIiwiRm9udFNpemUiOjExLCJGb250TmFtZSI6IkNhbGlicmkiLCJJc0JvbGQiOnRydWUsIklzSXRhbGljIjpmYWxzZSwiSXNVbmRlcmxpbmVkIjpmYWxzZSwiUGFyZW50U3R5bGUiOnsiJHJlZiI6IjY2In19LCJBdXRvU2l6ZSI6MCwiRm9yZWdyb3VuZCI6eyIkcmVmIjoiNjcifSwiTWF4V2lkdGgiOjIwMC4w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NzQiLCJMaW5lQ29sb3IiOm51bGwsIkxpbmVXZWlnaHQiOjAuMCwiTGluZVR5cGUiOjAsIlBhcmVudFN0eWxlIjpudWxsfSwiUGFyZW50U3R5bGUiOnsiJHJlZiI6IjY1In19LCJEYXRlU3R5bGUiOnsiJGlkIjoiMjc1IiwiRm9udFNldHRpbmdzIjp7IiRpZCI6IjI3NiIsIkZvbnRTaXplIjoxMCwiRm9udE5hbWUiOiJDYWxpYnJpIiwiSXNCb2xkIjpmYWxzZSwiSXNJdGFsaWMiOmZhbHNlLCJJc1VuZGVybGluZWQiOmZhbHNlLCJQYXJlbnRTdHlsZSI6eyIkcmVmIjoiNzMifX0sIkF1dG9TaXplIjowLCJGb3JlZ3JvdW5kIjp7IiRpZCI6IjI3NyIsIkNvbG9yIjp7IiRpZCI6IjI3OCIsIkEiOjI1NSwiUiI6MTk3LCJHIjoxNTUsIkIiOjB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zkiLCJMaW5lQ29sb3IiOm51bGwsIkxpbmVXZWlnaHQiOjAuMCwiTGluZVR5cGUiOjAsIlBhcmVudFN0eWxlIjpudWxsfSwiUGFyZW50U3R5bGUiOnsiJHJlZiI6IjcyIn19LCJEYXRlRm9ybWF0Ijp7IiRpZCI6IjI4MCIsIkZvcm1hdFN0cmluZyI6Ik0tZC15eXl5IiwiU2VwYXJhdG9yIjoiLSIsIlVzZUludGVybmF0aW9uYWxEYXRlRm9ybWF0IjpmYWxzZX0sIklzVmlzaWJsZSI6dHJ1ZSwiUGFyZW50U3R5bGUiOnsiJHJlZiI6IjUzIn19LCJQb3NpdGlvbiI6eyJSYXRpbyI6MC4wLCJJc0N1c3RvbSI6ZmFsc2V9LCJJZCI6IjA0MjhlYjMxLTU2ZDgtNDY0Mi05M2YyLThiOGJmOTA3MjFkYyIsIkltcG9ydElkIjpudWxsLCJUaXRsZSI6IkVudGVyIHlvdXIgbWlsZXN0b25lIGhlcmUiLCJOb3RlIjpudWxsLCJIeXBlcmxpbmsiOm51bGwsIklzQ2hhbmdlZCI6ZmFsc2UsIklzTmV3IjpmYWxzZX0seyIkaWQiOiIyODEiLCJEYXRlIjoiMjAxOS0wNC0wN1QyMzo1OTo1OS45OTlaIiwiU3R5bGUiOnsiJGlkIjoiMjgyIiwiU2hhcGUiOjcsIkNvbm5lY3Rvck1hcmdpbiI6eyIkcmVmIjoiNTQifSwiQ29ubmVjdG9yU3R5bGUiOnsiJGlkIjoiMjgzIiwiTGluZUNvbG9yIjp7IiRpZCI6IjI4NCIsIiR0eXBlIjoiTkxSRS5Db21tb24uRG9tLlNvbGlkQ29sb3JCcnVzaCwgTkxSRS5Db21tb24iLCJDb2xvciI6eyIkaWQiOiIyODUiLCJBIjoyNTUsIlIiOjI0OCwiRyI6MTQ3LCJCIjoyOX19LCJMaW5lV2VpZ2h0IjoxLjAsIkxpbmVUeXBlIjowLCJQYXJlbnRTdHlsZSI6eyIkcmVmIjoiNTUifX0sIklzQmVsb3dUaW1lYmFuZCI6ZmFsc2UsIkhpZGVEYXRlIjpmYWxzZSwiU2hhcGVTaXplIjowLCJTcGFjaW5nIjoyLjAsIlBhZGRpbmciOnsiJHJlZiI6IjU4In0sIlNoYXBlU3R5bGUiOnsiJGlkIjoiMjg2IiwiTWFyZ2luIjp7IiRyZWYiOiI2MCJ9LCJQYWRkaW5nIjp7IiRyZWYiOiI2MSJ9LCJCYWNrZ3JvdW5kIjp7IiRyZWYiOiIyODQifSwiSXNWaXNpYmxlIjp0cnVlLCJXaWR0aCI6MTIuMCwiSGVpZ2h0IjoxNC4wLCJCb3JkZXJTdHlsZSI6eyIkaWQiOiIyODciLCJMaW5lQ29sb3IiOnsiJHJlZiI6IjYzIn0sIkxpbmVXZWlnaHQiOjAuMCwiTGluZVR5cGUiOjAsIlBhcmVudFN0eWxlIjp7IiRyZWYiOiI2MiJ9fSwiUGFyZW50U3R5bGUiOnsiJHJlZiI6IjU5In19LCJUaXRsZVN0eWxlIjp7IiRpZCI6IjI4OCIsIkZvbnRTZXR0aW5ncyI6eyIkaWQiOiIyODkiLCJGb250U2l6ZSI6MTEsIkZvbnROYW1lIjoiQ2FsaWJyaSIsIklzQm9sZCI6dHJ1ZSwiSXNJdGFsaWMiOmZhbHNlLCJJc1VuZGVybGluZWQiOmZhbHNlLCJQYXJlbnRTdHlsZSI6eyIkcmVmIjoiNjYifX0sIkF1dG9TaXplIjoyLCJGb3JlZ3JvdW5kIjp7IiRyZWYiOiI2NyJ9LCJNYXhXaWR0aCI6NzguMDAxNjU1NTc4NjEzMjgx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OTAiLCJMaW5lQ29sb3IiOm51bGwsIkxpbmVXZWlnaHQiOjAuMCwiTGluZVR5cGUiOjAsIlBhcmVudFN0eWxlIjpudWxsfSwiUGFyZW50U3R5bGUiOnsiJHJlZiI6IjY1In19LCJEYXRlU3R5bGUiOnsiJGlkIjoiMjkxIiwiRm9udFNldHRpbmdzIjp7IiRpZCI6IjI5MiIsIkZvbnRTaXplIjoxMCwiRm9udE5hbWUiOiJDYWxpYnJpIiwiSXNCb2xkIjpmYWxzZSwiSXNJdGFsaWMiOmZhbHNlLCJJc1VuZGVybGluZWQiOmZhbHNlLCJQYXJlbnRTdHlsZSI6eyIkcmVmIjoiNzMifX0sIkF1dG9TaXplIjowLCJGb3JlZ3JvdW5kIjp7IiRpZCI6IjI5MyIsIkNvbG9yIjp7IiRpZCI6IjI5NCIsIkEiOjI1NSwiUiI6MjQ4LCJHIjoxNDcsIkIiOjI5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jk1IiwiTGluZUNvbG9yIjpudWxsLCJMaW5lV2VpZ2h0IjowLjAsIkxpbmVUeXBlIjowLCJQYXJlbnRTdHlsZSI6bnVsbH0sIlBhcmVudFN0eWxlIjp7IiRyZWYiOiI3MiJ9fSwiRGF0ZUZvcm1hdCI6eyIkaWQiOiIyOTYiLCJGb3JtYXRTdHJpbmciOiJNLWQteXl5eSIsIlNlcGFyYXRvciI6Ii0iLCJVc2VJbnRlcm5hdGlvbmFsRGF0ZUZvcm1hdCI6ZmFsc2V9LCJJc1Zpc2libGUiOnRydWUsIlBhcmVudFN0eWxlIjp7IiRyZWYiOiI1MyJ9fSwiUG9zaXRpb24iOnsiUmF0aW8iOjAuMjIzOTExNDgzMTk5NTA4MSwiSXNDdXN0b20iOnRydWV9LCJJZCI6IjEwMjNmOWNmLThlNzItNGRlNS04YWJkLTY2MDA5MGZmZGE5OCIsIkltcG9ydElkIjpudWxsLCJUaXRsZSI6IkVudGVyIHlvdXIgbWlsZXN0b25lIGhlcmUiLCJOb3RlIjpudWxsLCJIeXBlcmxpbmsiOm51bGwsIklzQ2hhbmdlZCI6ZmFsc2UsIklzTmV3IjpmYWxzZX0seyIkaWQiOiIyOTciLCJEYXRlIjoiMjAxOS0wNS0yNlQyMzo1OTo1OS45OTlaIiwiU3R5bGUiOnsiJGlkIjoiMjk4IiwiU2hhcGUiOjcsIkNvbm5lY3Rvck1hcmdpbiI6eyIkcmVmIjoiNTQifSwiQ29ubmVjdG9yU3R5bGUiOnsiJGlkIjoiMjk5IiwiTGluZUNvbG9yIjp7IiRpZCI6IjMwMCIsIiR0eXBlIjoiTkxSRS5Db21tb24uRG9tLlNvbGlkQ29sb3JCcnVzaCwgTkxSRS5Db21tb24iLCJDb2xvciI6eyIkaWQiOiIzMDEiLCJBIjoyNTUsIlIiOjE1NiwiRyI6MTA2LCJCIjoxMDZ9fSwiTGluZVdlaWdodCI6MS4wLCJMaW5lVHlwZSI6MCwiUGFyZW50U3R5bGUiOnsiJHJlZiI6IjU1In19LCJJc0JlbG93VGltZWJhbmQiOmZhbHNlLCJIaWRlRGF0ZSI6ZmFsc2UsIlNoYXBlU2l6ZSI6MCwiU3BhY2luZyI6Mi4wLCJQYWRkaW5nIjp7IiRyZWYiOiI1OCJ9LCJTaGFwZVN0eWxlIjp7IiRpZCI6IjMwMiIsIk1hcmdpbiI6eyIkcmVmIjoiNjAifSwiUGFkZGluZyI6eyIkcmVmIjoiNjEifSwiQmFja2dyb3VuZCI6eyIkaWQiOiIzMDMiLCJDb2xvciI6eyIkaWQiOiIzMDQiLCJBIjoyNTUsIlIiOjE1NiwiRyI6MTA2LCJCIjoxMDZ9fSwiSXNWaXNpYmxlIjp0cnVlLCJXaWR0aCI6MTIuMCwiSGVpZ2h0IjoxNC4wLCJCb3JkZXJTdHlsZSI6eyIkaWQiOiIzMDUiLCJMaW5lQ29sb3IiOnsiJHJlZiI6IjYzIn0sIkxpbmVXZWlnaHQiOjAuMCwiTGluZVR5cGUiOjAsIlBhcmVudFN0eWxlIjp7IiRyZWYiOiI2MiJ9fSwiUGFyZW50U3R5bGUiOnsiJHJlZiI6IjU5In19LCJUaXRsZVN0eWxlIjp7IiRpZCI6IjMwNiIsIkZvbnRTZXR0aW5ncyI6eyIkaWQiOiIzMDciLCJGb250U2l6ZSI6MTEsIkZvbnROYW1lIjoiQ2FsaWJyaSIsIklzQm9sZCI6dHJ1ZSwiSXNJdGFsaWMiOmZhbHNlLCJJc1VuZGVybGluZWQiOmZhbHNlLCJQYXJlbnRTdHlsZSI6eyIkcmVmIjoiNjYifX0sIkF1dG9TaXplIjowLCJGb3JlZ3JvdW5kIjp7IiRyZWYiOiI2NyJ9LCJNYXhXaWR0aCI6MjAwLjA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wOCIsIkxpbmVDb2xvciI6bnVsbCwiTGluZVdlaWdodCI6MC4wLCJMaW5lVHlwZSI6MCwiUGFyZW50U3R5bGUiOm51bGx9LCJQYXJlbnRTdHlsZSI6eyIkcmVmIjoiNjUifX0sIkRhdGVTdHlsZSI6eyIkaWQiOiIzMDkiLCJGb250U2V0dGluZ3MiOnsiJGlkIjoiMzEwIiwiRm9udFNpemUiOjEwLCJGb250TmFtZSI6IkNhbGlicmkiLCJJc0JvbGQiOmZhbHNlLCJJc0l0YWxpYyI6ZmFsc2UsIklzVW5kZXJsaW5lZCI6ZmFsc2UsIlBhcmVudFN0eWxlIjp7IiRyZWYiOiI3MyJ9fSwiQXV0b1NpemUiOjAsIkZvcmVncm91bmQiOnsiJGlkIjoiMzExIiwiQ29sb3IiOnsiJGlkIjoiMzEyIiwiQSI6MjU1LCJSIjoxNTYsIkciOjEwNiwiQiI6MTA2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zEzIiwiTGluZUNvbG9yIjpudWxsLCJMaW5lV2VpZ2h0IjowLjAsIkxpbmVUeXBlIjowLCJQYXJlbnRTdHlsZSI6bnVsbH0sIlBhcmVudFN0eWxlIjp7IiRyZWYiOiI3MiJ9fSwiRGF0ZUZvcm1hdCI6eyIkaWQiOiIzMTQiLCJGb3JtYXRTdHJpbmciOiJNLWQteXl5eSIsIlNlcGFyYXRvciI6Ii0iLCJVc2VJbnRlcm5hdGlvbmFsRGF0ZUZvcm1hdCI6ZmFsc2V9LCJJc1Zpc2libGUiOnRydWUsIlBhcmVudFN0eWxlIjp7IiRyZWYiOiI1MyJ9fSwiUG9zaXRpb24iOnsiUmF0aW8iOjAuMCwiSXNDdXN0b20iOmZhbHNlfSwiSWQiOiJlMjg0YzhjMy1mNGEzLTQ0NDQtOWI3Yi05ZGJmYWVmMGZkYTgiLCJJbXBvcnRJZCI6bnVsbCwiVGl0bGUiOiJFbnRlciB5b3VyIG1pbGVzdG9uZSBoZXJlIiwiTm90ZSI6bnVsbCwiSHlwZXJsaW5rIjpudWxsLCJJc0NoYW5nZWQiOmZhbHNlLCJJc05ldyI6ZmFsc2V9LHsiJGlkIjoiMzE1IiwiRGF0ZSI6IjIwMTktMDctMTRUMjM6NTk6NTkuOTk5WiIsIlN0eWxlIjp7IiRpZCI6IjMxNiIsIlNoYXBlIjo3LCJDb25uZWN0b3JNYXJnaW4iOnsiJHJlZiI6IjU0In0sIkNvbm5lY3RvclN0eWxlIjp7IiRpZCI6IjMxNyIsIkxpbmVDb2xvciI6eyIkaWQiOiIzMTgiLCIkdHlwZSI6Ik5MUkUuQ29tbW9uLkRvbS5Tb2xpZENvbG9yQnJ1c2gsIE5MUkUuQ29tbW9uIiwiQ29sb3IiOnsiJGlkIjoiMzE5IiwiQSI6MjU1LCJSIjoyMzYsIkciOjExMiwiQiI6MjJ9fSwiTGluZVdlaWdodCI6MS4wLCJMaW5lVHlwZSI6MCwiUGFyZW50U3R5bGUiOnsiJHJlZiI6IjU1In19LCJJc0JlbG93VGltZWJhbmQiOmZhbHNlLCJIaWRlRGF0ZSI6ZmFsc2UsIlNoYXBlU2l6ZSI6MCwiU3BhY2luZyI6Mi4wLCJQYWRkaW5nIjp7IiRyZWYiOiI1OCJ9LCJTaGFwZVN0eWxlIjp7IiRpZCI6IjMyMCIsIk1hcmdpbiI6eyIkcmVmIjoiNjAifSwiUGFkZGluZyI6eyIkcmVmIjoiNjEifSwiQmFja2dyb3VuZCI6eyIkcmVmIjoiMzE4In0sIklzVmlzaWJsZSI6dHJ1ZSwiV2lkdGgiOjEyLjAsIkhlaWdodCI6MTQuMCwiQm9yZGVyU3R5bGUiOnsiJGlkIjoiMzIxIiwiTGluZUNvbG9yIjp7IiRyZWYiOiI2MyJ9LCJMaW5lV2VpZ2h0IjowLjAsIkxpbmVUeXBlIjowLCJQYXJlbnRTdHlsZSI6eyIkcmVmIjoiNjIifX0sIlBhcmVudFN0eWxlIjp7IiRyZWYiOiI1OSJ9fSwiVGl0bGVTdHlsZSI6eyIkaWQiOiIzMjIiLCJGb250U2V0dGluZ3MiOnsiJGlkIjoiMzIzIiwiRm9udFNpemUiOjExLCJGb250TmFtZSI6IkNhbGlicmkiLCJJc0JvbGQiOnRydWUsIklzSXRhbGljIjpmYWxzZSwiSXNVbmRlcmxpbmVkIjpmYWxzZSwiUGFyZW50U3R5bGUiOnsiJHJlZiI6IjY2In19LCJBdXRvU2l6ZSI6MiwiRm9yZWdyb3VuZCI6eyIkcmVmIjoiNjcifSwiTWF4V2lkdGgiOjg5LjU3OTM2ODU5MTMwODYsIk1heEhlaWdodCI6IkluZmluaXR5IiwiU21hcnRGb3JlZ3JvdW5kSXNBY3RpdmUiOmZhbHNlLCJIb3Jpem9udGFsQWxpZ25tZW50IjoxLCJWZXJ0aWNhbEFsaWdubWVudCI6MCwiU21hcnRGb3JlZ3JvdW5kIjpudWxsLCJNYXJnaW4iOnsiJHJlZiI6IjY5In0sIlBhZGRpbmciOnsiJHJlZiI6IjcwIn0sIkJhY2tncm91bmQiOnsiJHJlZiI6IjcxIn0sIklzVmlzaWJsZSI6dHJ1ZSwiV2lkdGgiOjAuMCwiSGVpZ2h0IjowLjAsIkJvcmRlclN0eWxlIjp7IiRpZCI6IjMyNCIsIkxpbmVDb2xvciI6bnVsbCwiTGluZVdlaWdodCI6MC4wLCJMaW5lVHlwZSI6MCwiUGFyZW50U3R5bGUiOm51bGx9LCJQYXJlbnRTdHlsZSI6eyIkcmVmIjoiNjUifX0sIkRhdGVTdHlsZSI6eyIkaWQiOiIzMjUiLCJGb250U2V0dGluZ3MiOnsiJGlkIjoiMzI2IiwiRm9udFNpemUiOjEwLCJGb250TmFtZSI6IkNhbGlicmkiLCJJc0JvbGQiOmZhbHNlLCJJc0l0YWxpYyI6ZmFsc2UsIklzVW5kZXJsaW5lZCI6ZmFsc2UsIlBhcmVudFN0eWxlIjp7IiRyZWYiOiI3MyJ9fSwiQXV0b1NpemUiOjAsIkZvcmVncm91bmQiOnsiJGlkIjoiMzI3IiwiQ29sb3IiOnsiJGlkIjoiMzI4IiwiQSI6MjU1LCJSIjoyMzYsIkciOjExMiwiQiI6MjJ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zMjkiLCJMaW5lQ29sb3IiOm51bGwsIkxpbmVXZWlnaHQiOjAuMCwiTGluZVR5cGUiOjAsIlBhcmVudFN0eWxlIjpudWxsfSwiUGFyZW50U3R5bGUiOnsiJHJlZiI6IjcyIn19LCJEYXRlRm9ybWF0Ijp7IiRpZCI6IjMzMCIsIkZvcm1hdFN0cmluZyI6Ik0tZC15eXl5IiwiU2VwYXJhdG9yIjoiLSIsIlVzZUludGVybmF0aW9uYWxEYXRlRm9ybWF0IjpmYWxzZX0sIklzVmlzaWJsZSI6dHJ1ZSwiUGFyZW50U3R5bGUiOnsiJHJlZiI6IjUzIn19LCJQb3NpdGlvbiI6eyJSYXRpbyI6MC4wLCJJc0N1c3RvbSI6ZmFsc2V9LCJJZCI6ImE3MmExZTgzLWY0MjMtNGY5Yi05Zjc3LWExNWQyMzEzZTZkYyIsIkltcG9ydElkIjpudWxsLCJUaXRsZSI6IkVudGVyIHlvdXIgbWlsZXN0b25lIGhlcmUiLCJOb3RlIjpudWxsLCJIeXBlcmxpbmsiOm51bGwsIklzQ2hhbmdlZCI6ZmFsc2UsIklzTmV3IjpmYWxzZX1dLCJUYXNrcyI6W10sIk1zUHJvamVjdEl0ZW1zVHJlZSI6eyIkaWQiOiIzMzEiLCJSb290Ijp7IkltcG9ydElkIjpudWxsLCJJc0ltcG9ydGVkIjpmYWxzZSwiQ2hpbGRyZW4iOltdfX0sIk1ldGFkYXRhIjp7IiRpZCI6IjMzMiJ9LCJTZXR0aW5ncyI6eyIkaWQiOiIzMzMiLCJJbXBhT3B0aW9ucyI6eyIkaWQiOiIzMzQ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bGluZUltcG9ydGVkIjpmYWxzZX0="/>
  <p:tag name="__MASTER" val="__part_0"/>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ABAFA856DEF2439B60CB2AC153471C" ma:contentTypeVersion="" ma:contentTypeDescription="Create a new document." ma:contentTypeScope="" ma:versionID="604379e6e0a98770b924bb4a3222c1eb">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C898CB-579E-48C6-B6BF-3982373F5F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572DBA8-2504-4AD1-BD72-3562DB5094E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430297D7-6120-4AEC-BD90-27546ED06F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10507</TotalTime>
  <Words>4082</Words>
  <Application>Microsoft Macintosh PowerPoint</Application>
  <PresentationFormat>Widescreen</PresentationFormat>
  <Paragraphs>639</Paragraphs>
  <Slides>73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 Unicode MS</vt:lpstr>
      <vt:lpstr>Arial</vt:lpstr>
      <vt:lpstr>Calibri</vt:lpstr>
      <vt:lpstr>Segoe UI</vt:lpstr>
      <vt:lpstr>Tahoma</vt:lpstr>
      <vt:lpstr>Wingdings</vt:lpstr>
      <vt:lpstr>Optum WIdescreen 2017</vt:lpstr>
      <vt:lpstr>What is Artificial Intelligence?</vt:lpstr>
      <vt:lpstr>My Gift to You</vt:lpstr>
      <vt:lpstr>Education and Resources Site</vt:lpstr>
      <vt:lpstr>Education and Resources Site Continued</vt:lpstr>
      <vt:lpstr>About: Matthew R. Versaggi</vt:lpstr>
      <vt:lpstr>Goal: To Educate and Inspire</vt:lpstr>
      <vt:lpstr>Artificial Intelligence Overview</vt:lpstr>
      <vt:lpstr>Terms and Definitions</vt:lpstr>
      <vt:lpstr>Terms and Definitions - What is Artificial Intelligence</vt:lpstr>
      <vt:lpstr>Terms and Definitions - What is Artificial Intelligence</vt:lpstr>
      <vt:lpstr>Recap: Terms and Definitions - What is Artificial Intelligence</vt:lpstr>
      <vt:lpstr>Retrospective (AI) :- Show of Hands </vt:lpstr>
      <vt:lpstr>Data Science</vt:lpstr>
      <vt:lpstr>Data Science</vt:lpstr>
      <vt:lpstr>Data Science</vt:lpstr>
      <vt:lpstr>Recap: - Data Science</vt:lpstr>
      <vt:lpstr>Data Science</vt:lpstr>
      <vt:lpstr>Retrospective (Data Science) :- Show of Hands </vt:lpstr>
      <vt:lpstr>Machine Learning</vt:lpstr>
      <vt:lpstr>Machine Learning</vt:lpstr>
      <vt:lpstr>Machine Learning</vt:lpstr>
      <vt:lpstr>Recap: - Machine Learning</vt:lpstr>
      <vt:lpstr>Machine Learning</vt:lpstr>
      <vt:lpstr>Retrospective (Machine Learning) :- Show of Hands </vt:lpstr>
      <vt:lpstr>Deep Learning</vt:lpstr>
      <vt:lpstr>Deep Learning</vt:lpstr>
      <vt:lpstr>Deep Learning - Architecture</vt:lpstr>
      <vt:lpstr>Deep Learning – Two Modalities</vt:lpstr>
      <vt:lpstr>Deep Learning – Transfer Learning</vt:lpstr>
      <vt:lpstr>Recap:- Deep Learning</vt:lpstr>
      <vt:lpstr>Deep Learning</vt:lpstr>
      <vt:lpstr>Retrospective (Deep Learning) :- Show of Hands </vt:lpstr>
      <vt:lpstr>Intelligent Agents</vt:lpstr>
      <vt:lpstr>Intelligent Agents</vt:lpstr>
      <vt:lpstr>Intelligent Agents Characteristics</vt:lpstr>
      <vt:lpstr>Intelligent Agents</vt:lpstr>
      <vt:lpstr>Intelligent Agents</vt:lpstr>
      <vt:lpstr>Intelligent Agents</vt:lpstr>
      <vt:lpstr>Intelligent Agents</vt:lpstr>
      <vt:lpstr>Retrospective (Intelligent Agents) :- Show of Hands </vt:lpstr>
      <vt:lpstr>Graph Databases</vt:lpstr>
      <vt:lpstr>Graph Databases : Examples</vt:lpstr>
      <vt:lpstr>Graph Databases : Finding Hidden Potential</vt:lpstr>
      <vt:lpstr>Graph Databases </vt:lpstr>
      <vt:lpstr>Graph Databases</vt:lpstr>
      <vt:lpstr>Graph Databases</vt:lpstr>
      <vt:lpstr>Graph Databases</vt:lpstr>
      <vt:lpstr>Recap: Graph Databases</vt:lpstr>
      <vt:lpstr>Graph Databases</vt:lpstr>
      <vt:lpstr>Retrospective (Graph Databases) :- Show of Hands </vt:lpstr>
      <vt:lpstr>Quantum Computing</vt:lpstr>
      <vt:lpstr>Quantum Computing</vt:lpstr>
      <vt:lpstr>“Select” Computing History (Binary [240+ yrs] vs Quantum [60+ yrs])</vt:lpstr>
      <vt:lpstr>Physical Manifestation(s) of Circuits and Maturity</vt:lpstr>
      <vt:lpstr>Physical Manifestation(s) of circuits and maturity</vt:lpstr>
      <vt:lpstr> Waves</vt:lpstr>
      <vt:lpstr>PowerPoint Presentation</vt:lpstr>
      <vt:lpstr> Waves</vt:lpstr>
      <vt:lpstr> Waves</vt:lpstr>
      <vt:lpstr>PowerPoint Presentation</vt:lpstr>
      <vt:lpstr>PowerPoint Presentation</vt:lpstr>
      <vt:lpstr>PowerPoint Presentation</vt:lpstr>
      <vt:lpstr>Quantum Entanglement</vt:lpstr>
      <vt:lpstr>Quantum Teleportation</vt:lpstr>
      <vt:lpstr> Foundational Ideas – Quantum Supremacy</vt:lpstr>
      <vt:lpstr>Creating Context: State of the Art</vt:lpstr>
      <vt:lpstr>Quantum Teleportation</vt:lpstr>
      <vt:lpstr>Retrospective (Quantum Computing) :- Show of Hands </vt:lpstr>
      <vt:lpstr>Optum Tech University  College of Artificial Intelligence  Funded by OTU</vt:lpstr>
      <vt:lpstr>PowerPoint Presentation</vt:lpstr>
      <vt:lpstr>Questions?</vt:lpstr>
      <vt:lpstr>How did we do?</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Microsoft Office User</cp:lastModifiedBy>
  <cp:revision>229</cp:revision>
  <dcterms:modified xsi:type="dcterms:W3CDTF">2018-11-02T14:20:30Z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0x01010048ABAFA856DEF2439B60CB2AC153471C</vt:lpwstr>
  </property>
  <property fmtid="{D5CDD505-2E9C-101B-9397-08002B2CF9AE}" pid="3" name="ArticulateGUID">
    <vt:lpwstr>C1F5EE98-4733-42D5-9D5C-355D2BF36F22</vt:lpwstr>
  </property>
  <property fmtid="{D5CDD505-2E9C-101B-9397-08002B2CF9AE}" pid="4" name="ArticulatePath">
    <vt:lpwstr>https://t1p.sharepoint.com/sites/OptumDevDaysRe-DesignD3/Shared Documents/OPT3984 - Dev Days 2018/Content Development/AI/Alpha/DevDays_AI_SLD</vt:lpwstr>
  </property>
</Properties>
</file>